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81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6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Orta Stil 4 - Vurgu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34" autoAdjust="0"/>
  </p:normalViewPr>
  <p:slideViewPr>
    <p:cSldViewPr snapToGrid="0" showGuides="1">
      <p:cViewPr>
        <p:scale>
          <a:sx n="80" d="100"/>
          <a:sy n="80" d="100"/>
        </p:scale>
        <p:origin x="-90" y="-582"/>
      </p:cViewPr>
      <p:guideLst>
        <p:guide orient="horz" pos="116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03152-64C4-4F86-9ED9-9B2D75EAD2B0}" type="datetimeFigureOut">
              <a:rPr lang="tr-TR" smtClean="0"/>
              <a:t>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562D-52D7-4120-B4C8-ED07BAC5AB1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03152-64C4-4F86-9ED9-9B2D75EAD2B0}" type="datetimeFigureOut">
              <a:rPr lang="tr-TR" smtClean="0"/>
              <a:t>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562D-52D7-4120-B4C8-ED07BAC5AB1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03152-64C4-4F86-9ED9-9B2D75EAD2B0}" type="datetimeFigureOut">
              <a:rPr lang="tr-TR" smtClean="0"/>
              <a:t>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562D-52D7-4120-B4C8-ED07BAC5AB1F}" type="slidenum">
              <a:rPr lang="tr-TR" smtClean="0"/>
              <a:t>‹#›</a:t>
            </a:fld>
            <a:endParaRPr lang="tr-T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03152-64C4-4F86-9ED9-9B2D75EAD2B0}" type="datetimeFigureOut">
              <a:rPr lang="tr-TR" smtClean="0"/>
              <a:t>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562D-52D7-4120-B4C8-ED07BAC5AB1F}" type="slidenum">
              <a:rPr lang="tr-TR" smtClean="0"/>
              <a:t>‹#›</a:t>
            </a:fld>
            <a:endParaRPr lang="tr-T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03152-64C4-4F86-9ED9-9B2D75EAD2B0}" type="datetimeFigureOut">
              <a:rPr lang="tr-TR" smtClean="0"/>
              <a:t>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562D-52D7-4120-B4C8-ED07BAC5AB1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03152-64C4-4F86-9ED9-9B2D75EAD2B0}" type="datetimeFigureOut">
              <a:rPr lang="tr-TR" smtClean="0"/>
              <a:t>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562D-52D7-4120-B4C8-ED07BAC5AB1F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03152-64C4-4F86-9ED9-9B2D75EAD2B0}" type="datetimeFigureOut">
              <a:rPr lang="tr-TR" smtClean="0"/>
              <a:t>7.11.2017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562D-52D7-4120-B4C8-ED07BAC5AB1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03152-64C4-4F86-9ED9-9B2D75EAD2B0}" type="datetimeFigureOut">
              <a:rPr lang="tr-TR" smtClean="0"/>
              <a:t>7.11.2017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562D-52D7-4120-B4C8-ED07BAC5AB1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03152-64C4-4F86-9ED9-9B2D75EAD2B0}" type="datetimeFigureOut">
              <a:rPr lang="tr-TR" smtClean="0"/>
              <a:t>7.11.2017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562D-52D7-4120-B4C8-ED07BAC5AB1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03152-64C4-4F86-9ED9-9B2D75EAD2B0}" type="datetimeFigureOut">
              <a:rPr lang="tr-TR" smtClean="0"/>
              <a:t>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562D-52D7-4120-B4C8-ED07BAC5AB1F}" type="slidenum">
              <a:rPr lang="tr-TR" smtClean="0"/>
              <a:t>‹#›</a:t>
            </a:fld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03152-64C4-4F86-9ED9-9B2D75EAD2B0}" type="datetimeFigureOut">
              <a:rPr lang="tr-TR" smtClean="0"/>
              <a:t>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562D-52D7-4120-B4C8-ED07BAC5AB1F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6E03152-64C4-4F86-9ED9-9B2D75EAD2B0}" type="datetimeFigureOut">
              <a:rPr lang="tr-TR" smtClean="0"/>
              <a:t>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3C7562D-52D7-4120-B4C8-ED07BAC5AB1F}" type="slidenum">
              <a:rPr lang="tr-TR" smtClean="0"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ctr"/>
            <a:endParaRPr lang="tr-TR" dirty="0" smtClean="0"/>
          </a:p>
          <a:p>
            <a:pPr algn="ctr"/>
            <a:endParaRPr lang="tr-TR" sz="3400" b="1" dirty="0"/>
          </a:p>
          <a:p>
            <a:pPr algn="ctr"/>
            <a:r>
              <a:rPr lang="tr-TR" sz="3400" b="1" dirty="0" smtClean="0"/>
              <a:t>Yükseköğretim </a:t>
            </a:r>
            <a:r>
              <a:rPr lang="tr-TR" sz="3400" b="1" dirty="0"/>
              <a:t>Kurumları </a:t>
            </a:r>
            <a:r>
              <a:rPr lang="tr-TR" sz="3400" b="1" dirty="0" smtClean="0"/>
              <a:t>Sınavı</a:t>
            </a:r>
          </a:p>
          <a:p>
            <a:pPr marL="0" indent="0" algn="ctr">
              <a:buNone/>
            </a:pPr>
            <a:r>
              <a:rPr lang="tr-TR" sz="3400" b="1" dirty="0" smtClean="0"/>
              <a:t>Tanıtım semineri</a:t>
            </a:r>
          </a:p>
          <a:p>
            <a:pPr marL="0" indent="0" algn="ctr">
              <a:buNone/>
            </a:pPr>
            <a:endParaRPr lang="tr-TR" sz="3400" b="1" dirty="0"/>
          </a:p>
          <a:p>
            <a:pPr marL="0" indent="0" algn="ctr">
              <a:buNone/>
            </a:pPr>
            <a:endParaRPr lang="tr-TR" sz="3400" b="1" dirty="0" smtClean="0"/>
          </a:p>
          <a:p>
            <a:pPr marL="0" indent="0" algn="ctr">
              <a:buNone/>
            </a:pPr>
            <a:endParaRPr lang="tr-TR" sz="3400" b="1" dirty="0"/>
          </a:p>
          <a:p>
            <a:pPr marL="0" indent="0" algn="ctr">
              <a:buNone/>
            </a:pPr>
            <a:endParaRPr lang="tr-TR" sz="3400" b="1" dirty="0" smtClean="0"/>
          </a:p>
          <a:p>
            <a:pPr marL="0" indent="0" algn="ctr">
              <a:buNone/>
            </a:pPr>
            <a:endParaRPr lang="tr-TR" sz="3400" b="1" dirty="0"/>
          </a:p>
          <a:p>
            <a:pPr marL="0" indent="0" algn="ctr">
              <a:buNone/>
            </a:pPr>
            <a:endParaRPr lang="tr-TR" sz="3400" b="1" dirty="0" smtClean="0"/>
          </a:p>
          <a:p>
            <a:pPr algn="ctr"/>
            <a:r>
              <a:rPr lang="tr-TR" sz="3400" b="1" dirty="0" smtClean="0"/>
              <a:t>Hazırlayan: </a:t>
            </a:r>
            <a:r>
              <a:rPr lang="tr-TR" sz="3400" b="1" dirty="0" smtClean="0"/>
              <a:t>Ahmet TOPLU Okul </a:t>
            </a:r>
            <a:r>
              <a:rPr lang="tr-TR" sz="3400" b="1" dirty="0" err="1" smtClean="0"/>
              <a:t>Psk</a:t>
            </a:r>
            <a:r>
              <a:rPr lang="tr-TR" sz="3400" b="1" dirty="0" smtClean="0"/>
              <a:t>. Danışmanı</a:t>
            </a:r>
            <a:endParaRPr lang="tr-TR" sz="3400" b="1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5429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4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3787241"/>
              </p:ext>
            </p:extLst>
          </p:nvPr>
        </p:nvGraphicFramePr>
        <p:xfrm>
          <a:off x="0" y="2"/>
          <a:ext cx="12192000" cy="6705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0"/>
              </a:tblGrid>
              <a:tr h="6705600">
                <a:tc>
                  <a:txBody>
                    <a:bodyPr/>
                    <a:lstStyle/>
                    <a:p>
                      <a:pPr algn="ctr" fontAlgn="t"/>
                      <a:r>
                        <a:rPr lang="tr-TR" sz="3600" b="1" u="none" strike="noStrike" dirty="0" smtClean="0">
                          <a:effectLst/>
                        </a:rPr>
                        <a:t> </a:t>
                      </a:r>
                      <a:r>
                        <a:rPr lang="tr-TR" sz="66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Lisans programlarını tercih edebilmek için gerekli baraj puanı nedir</a:t>
                      </a:r>
                      <a:r>
                        <a:rPr lang="tr-TR" sz="66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?</a:t>
                      </a:r>
                    </a:p>
                    <a:p>
                      <a:pPr algn="ctr" fontAlgn="t"/>
                      <a:endParaRPr lang="tr-TR" sz="18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tr-TR" sz="3200" u="none" strike="noStrike" dirty="0" err="1">
                          <a:effectLst/>
                          <a:latin typeface="+mn-lt"/>
                        </a:rPr>
                        <a:t>TYT’den</a:t>
                      </a:r>
                      <a:r>
                        <a:rPr lang="tr-TR" sz="3200" u="none" strike="noStrike" dirty="0">
                          <a:effectLst/>
                          <a:latin typeface="+mn-lt"/>
                        </a:rPr>
                        <a:t> en az 150 puan almak koşuluyla, adayın TYT puanı ile sınavın </a:t>
                      </a:r>
                      <a:r>
                        <a:rPr lang="tr-TR" sz="3200" u="none" strike="noStrike" dirty="0" smtClean="0">
                          <a:effectLst/>
                          <a:latin typeface="+mn-lt"/>
                        </a:rPr>
                        <a:t>ikinci</a:t>
                      </a:r>
                      <a:r>
                        <a:rPr lang="tr-TR" sz="20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3200" u="none" strike="noStrike" dirty="0" smtClean="0">
                          <a:effectLst/>
                          <a:latin typeface="+mn-lt"/>
                        </a:rPr>
                        <a:t>oturumundaki </a:t>
                      </a:r>
                      <a:r>
                        <a:rPr lang="tr-TR" sz="3200" u="none" strike="noStrike" dirty="0">
                          <a:effectLst/>
                          <a:latin typeface="+mn-lt"/>
                        </a:rPr>
                        <a:t>testlerden alacağı puanla birlikte hesaplanacak olan Sözel, Sayısal, </a:t>
                      </a:r>
                      <a:r>
                        <a:rPr lang="tr-TR" sz="3200" u="none" strike="noStrike" dirty="0" smtClean="0">
                          <a:effectLst/>
                          <a:latin typeface="+mn-lt"/>
                        </a:rPr>
                        <a:t>Eşit</a:t>
                      </a:r>
                      <a:r>
                        <a:rPr lang="tr-TR" sz="20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3200" u="none" strike="noStrike" dirty="0" smtClean="0">
                          <a:effectLst/>
                          <a:latin typeface="+mn-lt"/>
                        </a:rPr>
                        <a:t>Ağırlık </a:t>
                      </a:r>
                      <a:r>
                        <a:rPr lang="tr-TR" sz="3200" u="none" strike="noStrike" dirty="0">
                          <a:effectLst/>
                          <a:latin typeface="+mn-lt"/>
                        </a:rPr>
                        <a:t>ve Dil puanının en az birinin 180 puan olması </a:t>
                      </a:r>
                      <a:r>
                        <a:rPr lang="tr-TR" sz="3200" u="none" strike="noStrike" dirty="0" smtClean="0">
                          <a:effectLst/>
                          <a:latin typeface="+mn-lt"/>
                        </a:rPr>
                        <a:t>gerekmektedir.</a:t>
                      </a:r>
                      <a:r>
                        <a:rPr lang="tr-TR" sz="20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3200" u="none" strike="noStrike" dirty="0" smtClean="0">
                          <a:effectLst/>
                          <a:latin typeface="+mn-lt"/>
                        </a:rPr>
                        <a:t>Adaylar</a:t>
                      </a:r>
                      <a:r>
                        <a:rPr lang="tr-TR" sz="3200" u="none" strike="noStrike" dirty="0">
                          <a:effectLst/>
                          <a:latin typeface="+mn-lt"/>
                        </a:rPr>
                        <a:t>, 180 ve üzerinde puan aldıklarında, ilgili puan türünde öğrenci kabul eden </a:t>
                      </a:r>
                      <a:r>
                        <a:rPr lang="tr-TR" sz="3200" u="none" strike="noStrike" dirty="0" smtClean="0">
                          <a:effectLst/>
                          <a:latin typeface="+mn-lt"/>
                        </a:rPr>
                        <a:t>lisans</a:t>
                      </a:r>
                      <a:r>
                        <a:rPr lang="tr-TR" sz="20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3200" u="none" strike="noStrike" dirty="0" smtClean="0">
                          <a:effectLst/>
                          <a:latin typeface="+mn-lt"/>
                        </a:rPr>
                        <a:t>programlarından </a:t>
                      </a:r>
                      <a:r>
                        <a:rPr lang="tr-TR" sz="3200" u="none" strike="noStrike" dirty="0">
                          <a:effectLst/>
                          <a:latin typeface="+mn-lt"/>
                        </a:rPr>
                        <a:t>tercih yapabilecektir.</a:t>
                      </a:r>
                      <a:endParaRPr lang="tr-TR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691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529433"/>
              </p:ext>
            </p:extLst>
          </p:nvPr>
        </p:nvGraphicFramePr>
        <p:xfrm>
          <a:off x="0" y="2"/>
          <a:ext cx="12192000" cy="67246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0"/>
              </a:tblGrid>
              <a:tr h="6724654">
                <a:tc>
                  <a:txBody>
                    <a:bodyPr/>
                    <a:lstStyle/>
                    <a:p>
                      <a:pPr algn="ctr" fontAlgn="t"/>
                      <a:r>
                        <a:rPr lang="tr-TR" sz="48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tr-TR" sz="48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Lisans programlarını tercih edebilmek için gerekli baraj puanı nasıl hesaplanır?</a:t>
                      </a:r>
                      <a:endParaRPr lang="tr-TR" sz="36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endParaRPr lang="tr-TR" sz="1300" u="none" strike="noStrike" dirty="0" smtClean="0">
                        <a:effectLst/>
                        <a:latin typeface="+mn-lt"/>
                      </a:endParaRPr>
                    </a:p>
                    <a:p>
                      <a:pPr marL="457200" indent="-45720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tr-TR" sz="3200" b="1" u="none" strike="noStrike" dirty="0" smtClean="0">
                          <a:effectLst/>
                          <a:latin typeface="+mn-lt"/>
                        </a:rPr>
                        <a:t>Sözel </a:t>
                      </a:r>
                      <a:r>
                        <a:rPr lang="tr-TR" sz="3200" b="1" u="none" strike="noStrike" dirty="0">
                          <a:effectLst/>
                          <a:latin typeface="+mn-lt"/>
                        </a:rPr>
                        <a:t>Puan:    </a:t>
                      </a:r>
                      <a:r>
                        <a:rPr lang="tr-TR" sz="3200" u="none" strike="noStrike" dirty="0">
                          <a:effectLst/>
                          <a:latin typeface="+mn-lt"/>
                        </a:rPr>
                        <a:t>[Temel Yeterlilik Testi %40] + [(Türk Dili ve Edebiyatı </a:t>
                      </a:r>
                      <a:r>
                        <a:rPr lang="tr-TR" sz="3200" u="none" strike="noStrike" dirty="0" smtClean="0">
                          <a:effectLst/>
                          <a:latin typeface="+mn-lt"/>
                        </a:rPr>
                        <a:t>– Sosyal</a:t>
                      </a:r>
                      <a:r>
                        <a:rPr lang="tr-TR" sz="20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it-IT" sz="3200" u="none" strike="noStrike" dirty="0" smtClean="0">
                          <a:effectLst/>
                          <a:latin typeface="+mn-lt"/>
                        </a:rPr>
                        <a:t>Bilimler-1 </a:t>
                      </a:r>
                      <a:r>
                        <a:rPr lang="it-IT" sz="3200" u="none" strike="noStrike" dirty="0">
                          <a:effectLst/>
                          <a:latin typeface="+mn-lt"/>
                        </a:rPr>
                        <a:t>Testi (%50) + Sosyal Bilimler-2 Testi (%50)) %60]</a:t>
                      </a:r>
                      <a:endParaRPr lang="it-IT" sz="2000" b="0" i="0" u="none" strike="noStrike" dirty="0">
                        <a:effectLst/>
                        <a:latin typeface="+mn-lt"/>
                      </a:endParaRPr>
                    </a:p>
                    <a:p>
                      <a:pPr marL="457200" indent="-45720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nb-NO" sz="3200" b="1" u="none" strike="noStrike" dirty="0">
                          <a:effectLst/>
                          <a:latin typeface="+mn-lt"/>
                        </a:rPr>
                        <a:t>Sayısal Puan:    </a:t>
                      </a:r>
                      <a:r>
                        <a:rPr lang="nb-NO" sz="3200" u="none" strike="noStrike" dirty="0">
                          <a:effectLst/>
                          <a:latin typeface="+mn-lt"/>
                        </a:rPr>
                        <a:t>[Temel Yeterlilik Testi %40] + [(Matematik Testi (%50) + </a:t>
                      </a:r>
                      <a:r>
                        <a:rPr lang="nb-NO" sz="3200" u="none" strike="noStrike" dirty="0" smtClean="0">
                          <a:effectLst/>
                          <a:latin typeface="+mn-lt"/>
                        </a:rPr>
                        <a:t>Fen</a:t>
                      </a:r>
                      <a:r>
                        <a:rPr lang="tr-TR" sz="3200" u="none" strike="noStrike" dirty="0" smtClean="0">
                          <a:effectLst/>
                          <a:latin typeface="+mn-lt"/>
                        </a:rPr>
                        <a:t>Bilimleri </a:t>
                      </a:r>
                      <a:r>
                        <a:rPr lang="tr-TR" sz="3200" u="none" strike="noStrike" dirty="0">
                          <a:effectLst/>
                          <a:latin typeface="+mn-lt"/>
                        </a:rPr>
                        <a:t>Testi (%50)) %60]</a:t>
                      </a:r>
                      <a:endParaRPr lang="tr-TR" sz="2000" b="0" i="0" u="none" strike="noStrike" dirty="0">
                        <a:effectLst/>
                        <a:latin typeface="+mn-lt"/>
                      </a:endParaRPr>
                    </a:p>
                    <a:p>
                      <a:pPr marL="457200" indent="-45720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tr-TR" sz="3200" b="1" u="none" strike="noStrike" dirty="0">
                          <a:effectLst/>
                          <a:latin typeface="+mn-lt"/>
                        </a:rPr>
                        <a:t>Eşit Ağırlık Puanı: </a:t>
                      </a:r>
                      <a:r>
                        <a:rPr lang="tr-TR" sz="3200" u="none" strike="noStrike" dirty="0">
                          <a:effectLst/>
                          <a:latin typeface="+mn-lt"/>
                        </a:rPr>
                        <a:t>[Temel Yeterlilik Testi %40] + [(Türk Dili ve </a:t>
                      </a:r>
                      <a:r>
                        <a:rPr lang="tr-TR" sz="3200" u="none" strike="noStrike" dirty="0" smtClean="0">
                          <a:effectLst/>
                          <a:latin typeface="+mn-lt"/>
                        </a:rPr>
                        <a:t>Edebiyatı- Sosyal</a:t>
                      </a:r>
                      <a:r>
                        <a:rPr lang="it-IT" sz="3200" u="none" strike="noStrike" dirty="0" smtClean="0">
                          <a:effectLst/>
                          <a:latin typeface="+mn-lt"/>
                        </a:rPr>
                        <a:t>Bilimler-1 </a:t>
                      </a:r>
                      <a:r>
                        <a:rPr lang="it-IT" sz="3200" u="none" strike="noStrike" dirty="0">
                          <a:effectLst/>
                          <a:latin typeface="+mn-lt"/>
                        </a:rPr>
                        <a:t>Testi (%50) + Matematik Testi (%50)) %60]</a:t>
                      </a:r>
                      <a:endParaRPr lang="it-IT" sz="2000" b="0" i="0" u="none" strike="noStrike" dirty="0">
                        <a:effectLst/>
                        <a:latin typeface="+mn-lt"/>
                      </a:endParaRPr>
                    </a:p>
                    <a:p>
                      <a:pPr marL="457200" indent="-45720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tr-TR" sz="3200" b="1" u="none" strike="noStrike" dirty="0">
                          <a:effectLst/>
                          <a:latin typeface="+mn-lt"/>
                        </a:rPr>
                        <a:t>Dil Puanı:    </a:t>
                      </a:r>
                      <a:r>
                        <a:rPr lang="tr-TR" sz="3200" u="none" strike="noStrike" dirty="0">
                          <a:effectLst/>
                          <a:latin typeface="+mn-lt"/>
                        </a:rPr>
                        <a:t>[Temel Yeterlilik Testi %40] + [Yabancı Dil Testi %60]</a:t>
                      </a:r>
                      <a:endParaRPr lang="tr-TR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735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4931888"/>
              </p:ext>
            </p:extLst>
          </p:nvPr>
        </p:nvGraphicFramePr>
        <p:xfrm>
          <a:off x="133349" y="1"/>
          <a:ext cx="12058651" cy="68579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58651"/>
              </a:tblGrid>
              <a:tr h="6857997">
                <a:tc>
                  <a:txBody>
                    <a:bodyPr/>
                    <a:lstStyle/>
                    <a:p>
                      <a:pPr algn="ctr" fontAlgn="t"/>
                      <a:r>
                        <a:rPr lang="tr-TR" sz="1300" u="none" strike="noStrike" dirty="0" smtClean="0">
                          <a:effectLst/>
                        </a:rPr>
                        <a:t>  </a:t>
                      </a:r>
                      <a:r>
                        <a:rPr lang="tr-TR" sz="40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Sınavın ikinci oturumundan sonra elde edilecek puan türleri ile geçen </a:t>
                      </a:r>
                      <a:r>
                        <a:rPr lang="tr-TR" sz="40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sene</a:t>
                      </a:r>
                      <a:r>
                        <a:rPr lang="tr-TR" sz="28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40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uygulanan </a:t>
                      </a:r>
                      <a:r>
                        <a:rPr lang="tr-TR" sz="40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sınavlardaki puan türleri arasındaki ilişki nedir</a:t>
                      </a:r>
                      <a:r>
                        <a:rPr lang="tr-TR" sz="40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?</a:t>
                      </a:r>
                      <a:endParaRPr lang="tr-TR" sz="2800" b="1" i="0" u="none" strike="noStrike" dirty="0" smtClean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endParaRPr lang="tr-TR" sz="18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l" fontAlgn="t"/>
                      <a:endParaRPr lang="tr-TR" sz="18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tr-TR" sz="2800" u="none" strike="noStrike" dirty="0" smtClean="0">
                          <a:effectLst/>
                          <a:latin typeface="+mn-lt"/>
                        </a:rPr>
                        <a:t>Geçen </a:t>
                      </a:r>
                      <a:r>
                        <a:rPr lang="tr-TR" sz="2800" u="none" strike="noStrike" dirty="0">
                          <a:effectLst/>
                          <a:latin typeface="+mn-lt"/>
                        </a:rPr>
                        <a:t>sene adaylar YGS sonrası lisans programlarına yerleşmek için ikinci aşamada </a:t>
                      </a:r>
                      <a:r>
                        <a:rPr lang="tr-TR" sz="2800" u="none" strike="noStrike" dirty="0" smtClean="0">
                          <a:effectLst/>
                          <a:latin typeface="+mn-lt"/>
                        </a:rPr>
                        <a:t>Dil sınavı </a:t>
                      </a:r>
                      <a:r>
                        <a:rPr lang="tr-TR" sz="2800" u="none" strike="noStrike" dirty="0">
                          <a:effectLst/>
                          <a:latin typeface="+mn-lt"/>
                        </a:rPr>
                        <a:t>dışında LYS-1, LYS-2, LYS-3 ve LYS-4 olmak üzere 4 ayrı oturumda 4 </a:t>
                      </a:r>
                      <a:r>
                        <a:rPr lang="tr-TR" sz="2800" u="none" strike="noStrike" dirty="0" err="1" smtClean="0">
                          <a:effectLst/>
                          <a:latin typeface="+mn-lt"/>
                        </a:rPr>
                        <a:t>sınavagirmekteydi</a:t>
                      </a:r>
                      <a:r>
                        <a:rPr lang="tr-TR" sz="2800" u="none" strike="noStrike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2800" u="none" strike="noStrike" dirty="0">
                          <a:effectLst/>
                          <a:latin typeface="+mn-lt"/>
                        </a:rPr>
                        <a:t>ve bu sınavlar sonrasında da 9 puan türü hesaplanmakta idi. Bu sene </a:t>
                      </a:r>
                      <a:r>
                        <a:rPr lang="tr-TR" sz="2800" u="none" strike="noStrike" dirty="0" smtClean="0">
                          <a:effectLst/>
                          <a:latin typeface="+mn-lt"/>
                        </a:rPr>
                        <a:t>ise adaylar </a:t>
                      </a:r>
                      <a:r>
                        <a:rPr lang="tr-TR" sz="2800" u="none" strike="noStrike" dirty="0">
                          <a:effectLst/>
                          <a:latin typeface="+mn-lt"/>
                        </a:rPr>
                        <a:t>öğleden sonra Türk Dili ve Edebiyatı-Sosyal Bilimler-1, Matematik, </a:t>
                      </a:r>
                      <a:r>
                        <a:rPr lang="tr-TR" sz="2800" u="none" strike="noStrike" dirty="0" smtClean="0">
                          <a:effectLst/>
                          <a:latin typeface="+mn-lt"/>
                        </a:rPr>
                        <a:t>SosyalBilimler-2 </a:t>
                      </a:r>
                      <a:r>
                        <a:rPr lang="tr-TR" sz="2800" u="none" strike="noStrike" dirty="0">
                          <a:effectLst/>
                          <a:latin typeface="+mn-lt"/>
                        </a:rPr>
                        <a:t>ve Fen Bilimleri testlerinden oluşan tek bir sınava girecekler ve sadece </a:t>
                      </a:r>
                      <a:r>
                        <a:rPr lang="tr-TR" sz="2800" u="none" strike="noStrike" dirty="0" smtClean="0">
                          <a:effectLst/>
                          <a:latin typeface="+mn-lt"/>
                        </a:rPr>
                        <a:t>3puan </a:t>
                      </a:r>
                      <a:r>
                        <a:rPr lang="tr-TR" sz="2800" u="none" strike="noStrike" dirty="0">
                          <a:effectLst/>
                          <a:latin typeface="+mn-lt"/>
                        </a:rPr>
                        <a:t>türü </a:t>
                      </a:r>
                      <a:r>
                        <a:rPr lang="tr-TR" sz="2800" u="none" strike="noStrike" dirty="0" smtClean="0">
                          <a:effectLst/>
                          <a:latin typeface="+mn-lt"/>
                        </a:rPr>
                        <a:t>hesaplanacaktır. Geçen </a:t>
                      </a:r>
                      <a:r>
                        <a:rPr lang="tr-TR" sz="2800" u="none" strike="noStrike" dirty="0">
                          <a:effectLst/>
                          <a:latin typeface="+mn-lt"/>
                        </a:rPr>
                        <a:t>sene Türkçe-Sosyal (TS) olarak adlandırılan puan türüne, Sözel; </a:t>
                      </a:r>
                      <a:r>
                        <a:rPr lang="tr-TR" sz="2800" u="none" strike="noStrike" dirty="0" smtClean="0">
                          <a:effectLst/>
                          <a:latin typeface="+mn-lt"/>
                        </a:rPr>
                        <a:t>Matematik-Fen(MF</a:t>
                      </a:r>
                      <a:r>
                        <a:rPr lang="tr-TR" sz="2800" u="none" strike="noStrike" dirty="0">
                          <a:effectLst/>
                          <a:latin typeface="+mn-lt"/>
                        </a:rPr>
                        <a:t>) olarak adlandırılan puan türüne, Sayısal; Türkçe-Matematik (TM) </a:t>
                      </a:r>
                      <a:r>
                        <a:rPr lang="tr-TR" sz="2800" u="none" strike="noStrike" dirty="0" smtClean="0">
                          <a:effectLst/>
                          <a:latin typeface="+mn-lt"/>
                        </a:rPr>
                        <a:t>olarak adlandırılan </a:t>
                      </a:r>
                      <a:r>
                        <a:rPr lang="tr-TR" sz="2800" u="none" strike="noStrike" dirty="0">
                          <a:effectLst/>
                          <a:latin typeface="+mn-lt"/>
                        </a:rPr>
                        <a:t>puan türüne, Eşit Ağırlık puan türü karşılık gelmektedir.</a:t>
                      </a:r>
                      <a:endParaRPr lang="tr-TR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56533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359557"/>
              </p:ext>
            </p:extLst>
          </p:nvPr>
        </p:nvGraphicFramePr>
        <p:xfrm>
          <a:off x="0" y="133352"/>
          <a:ext cx="12192000" cy="67246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0"/>
              </a:tblGrid>
              <a:tr h="6101997">
                <a:tc>
                  <a:txBody>
                    <a:bodyPr/>
                    <a:lstStyle/>
                    <a:p>
                      <a:pPr algn="ctr" fontAlgn="t"/>
                      <a:r>
                        <a:rPr lang="tr-TR" sz="32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Lisans </a:t>
                      </a:r>
                      <a:r>
                        <a:rPr lang="tr-TR" sz="32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programlarına yerleştirme için TYT Puanı ile Sözel, Sayısal, Eşit Ağırlık </a:t>
                      </a:r>
                      <a:r>
                        <a:rPr lang="tr-TR" sz="32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ve</a:t>
                      </a:r>
                      <a:r>
                        <a:rPr lang="tr-TR" sz="20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32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Dil </a:t>
                      </a:r>
                      <a:r>
                        <a:rPr lang="tr-TR" sz="32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Puanlarının, yerleştirme puanı hesaplanırken yerleştirme puanına </a:t>
                      </a:r>
                      <a:r>
                        <a:rPr lang="tr-TR" sz="32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katkısı</a:t>
                      </a:r>
                      <a:r>
                        <a:rPr lang="tr-TR" sz="20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32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hangi </a:t>
                      </a:r>
                      <a:r>
                        <a:rPr lang="tr-TR" sz="32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oranda olacaktır</a:t>
                      </a:r>
                      <a:r>
                        <a:rPr lang="tr-TR" sz="32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?</a:t>
                      </a:r>
                    </a:p>
                    <a:p>
                      <a:pPr algn="l" fontAlgn="t"/>
                      <a:endParaRPr lang="tr-TR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tr-TR" sz="3600" u="none" strike="noStrike" dirty="0">
                          <a:effectLst/>
                          <a:latin typeface="+mn-lt"/>
                        </a:rPr>
                        <a:t>Yükseköğretim Kurumlan Sınavı’nda sabah ve öğleden sonraki oturumlardaki </a:t>
                      </a:r>
                      <a:r>
                        <a:rPr lang="tr-TR" sz="3600" u="none" strike="noStrike" dirty="0" smtClean="0">
                          <a:effectLst/>
                          <a:latin typeface="+mn-lt"/>
                        </a:rPr>
                        <a:t>testlerin</a:t>
                      </a:r>
                      <a:r>
                        <a:rPr lang="tr-TR" sz="24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3600" u="none" strike="noStrike" dirty="0" smtClean="0">
                          <a:effectLst/>
                          <a:latin typeface="+mn-lt"/>
                        </a:rPr>
                        <a:t>yerleştirme </a:t>
                      </a:r>
                      <a:r>
                        <a:rPr lang="tr-TR" sz="3600" u="none" strike="noStrike" dirty="0">
                          <a:effectLst/>
                          <a:latin typeface="+mn-lt"/>
                        </a:rPr>
                        <a:t>puanına etkisi, geçtiğimiz yıl uygulanan YGS ve </a:t>
                      </a:r>
                      <a:r>
                        <a:rPr lang="tr-TR" sz="3600" u="none" strike="noStrike" dirty="0" err="1">
                          <a:effectLst/>
                          <a:latin typeface="+mn-lt"/>
                        </a:rPr>
                        <a:t>LYS’de</a:t>
                      </a:r>
                      <a:r>
                        <a:rPr lang="tr-TR" sz="3600" u="none" strike="noStrike" dirty="0">
                          <a:effectLst/>
                          <a:latin typeface="+mn-lt"/>
                        </a:rPr>
                        <a:t> adayın </a:t>
                      </a:r>
                      <a:r>
                        <a:rPr lang="tr-TR" sz="3600" u="none" strike="noStrike" dirty="0" smtClean="0">
                          <a:effectLst/>
                          <a:latin typeface="+mn-lt"/>
                        </a:rPr>
                        <a:t>yerleştirme</a:t>
                      </a:r>
                      <a:r>
                        <a:rPr lang="tr-TR" sz="24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3600" u="none" strike="noStrike" dirty="0" smtClean="0">
                          <a:effectLst/>
                          <a:latin typeface="+mn-lt"/>
                        </a:rPr>
                        <a:t>puanına </a:t>
                      </a:r>
                      <a:r>
                        <a:rPr lang="tr-TR" sz="3600" u="none" strike="noStrike" dirty="0">
                          <a:effectLst/>
                          <a:latin typeface="+mn-lt"/>
                        </a:rPr>
                        <a:t>oransal etkisiyle aynıdır. Yani bütün adayların girmek zorunda olduğu </a:t>
                      </a:r>
                      <a:r>
                        <a:rPr lang="tr-TR" sz="3600" u="none" strike="noStrike" dirty="0" smtClean="0">
                          <a:effectLst/>
                          <a:latin typeface="+mn-lt"/>
                        </a:rPr>
                        <a:t>ilk</a:t>
                      </a:r>
                      <a:r>
                        <a:rPr lang="tr-TR" sz="2400" b="0" i="0" u="none" strike="noStrike" baseline="0" dirty="0">
                          <a:effectLst/>
                          <a:latin typeface="+mn-lt"/>
                        </a:rPr>
                        <a:t> </a:t>
                      </a:r>
                      <a:r>
                        <a:rPr lang="tr-TR" sz="3600" u="none" strike="noStrike" dirty="0" smtClean="0">
                          <a:effectLst/>
                          <a:latin typeface="+mn-lt"/>
                        </a:rPr>
                        <a:t>oturum </a:t>
                      </a:r>
                      <a:r>
                        <a:rPr lang="tr-TR" sz="3600" u="none" strike="noStrike" dirty="0">
                          <a:effectLst/>
                          <a:latin typeface="+mn-lt"/>
                        </a:rPr>
                        <a:t>sonrası alınacak </a:t>
                      </a:r>
                      <a:r>
                        <a:rPr lang="tr-TR" sz="3600" u="none" strike="noStrike" dirty="0" err="1">
                          <a:effectLst/>
                          <a:latin typeface="+mn-lt"/>
                        </a:rPr>
                        <a:t>TYT’nin</a:t>
                      </a:r>
                      <a:r>
                        <a:rPr lang="tr-TR" sz="3600" u="none" strike="noStrike" dirty="0">
                          <a:effectLst/>
                          <a:latin typeface="+mn-lt"/>
                        </a:rPr>
                        <a:t> katkısı % 40; Sözel, Sayısal, Eşit Ağırlık ve </a:t>
                      </a:r>
                      <a:r>
                        <a:rPr lang="tr-TR" sz="3600" u="none" strike="noStrike" dirty="0" smtClean="0">
                          <a:effectLst/>
                          <a:latin typeface="+mn-lt"/>
                        </a:rPr>
                        <a:t>Dil</a:t>
                      </a:r>
                      <a:r>
                        <a:rPr lang="tr-TR" sz="24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3600" u="none" strike="noStrike" dirty="0" smtClean="0">
                          <a:effectLst/>
                          <a:latin typeface="+mn-lt"/>
                        </a:rPr>
                        <a:t>alanlarındaki </a:t>
                      </a:r>
                      <a:r>
                        <a:rPr lang="tr-TR" sz="3600" u="none" strike="noStrike" dirty="0">
                          <a:effectLst/>
                          <a:latin typeface="+mn-lt"/>
                        </a:rPr>
                        <a:t>testlerden elde edilecek puanların katkısı % 60’tır.</a:t>
                      </a:r>
                      <a:endParaRPr lang="tr-TR" sz="2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622653"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515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671435"/>
              </p:ext>
            </p:extLst>
          </p:nvPr>
        </p:nvGraphicFramePr>
        <p:xfrm>
          <a:off x="-213754" y="51237"/>
          <a:ext cx="12290959" cy="68067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22897"/>
                <a:gridCol w="2647865"/>
                <a:gridCol w="2631317"/>
                <a:gridCol w="1191539"/>
                <a:gridCol w="997341"/>
              </a:tblGrid>
              <a:tr h="118872">
                <a:tc rowSpan="4" gridSpan="3">
                  <a:txBody>
                    <a:bodyPr/>
                    <a:lstStyle/>
                    <a:p>
                      <a:pPr algn="ctr" fontAlgn="t"/>
                      <a:r>
                        <a:rPr lang="tr-TR" sz="2800" b="1" u="none" strike="noStrike" dirty="0" smtClean="0">
                          <a:effectLst/>
                        </a:rPr>
                        <a:t> </a:t>
                      </a:r>
                      <a:r>
                        <a:rPr lang="tr-TR" sz="4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Adaylar ikinci oturumdaki testlerden hangilerini cevaplandırabilir</a:t>
                      </a:r>
                      <a:r>
                        <a:rPr lang="tr-TR" sz="44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?</a:t>
                      </a:r>
                      <a:endParaRPr lang="tr-TR" sz="2800" b="1" u="none" strike="noStrike" dirty="0" smtClean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ctr" fontAlgn="t"/>
                      <a:endParaRPr lang="tr-TR" sz="2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r>
                        <a:rPr lang="tr-TR" sz="2800" b="1" u="none" strike="noStrike" dirty="0">
                          <a:effectLst/>
                        </a:rPr>
                        <a:t>Aday, yerleşmeyi hedeflediği programın puan türünü dikkate </a:t>
                      </a:r>
                      <a:r>
                        <a:rPr lang="tr-TR" sz="2800" b="1" u="none" strike="noStrike" dirty="0" smtClean="0">
                          <a:effectLst/>
                        </a:rPr>
                        <a:t>alarak,</a:t>
                      </a:r>
                      <a:r>
                        <a:rPr lang="tr-TR" sz="2800" b="1" u="none" strike="noStrike" baseline="0" dirty="0" smtClean="0">
                          <a:effectLst/>
                        </a:rPr>
                        <a:t> </a:t>
                      </a:r>
                      <a:r>
                        <a:rPr lang="tr-TR" sz="2800" b="1" u="none" strike="noStrike" dirty="0" smtClean="0">
                          <a:effectLst/>
                        </a:rPr>
                        <a:t>ilgili testlerdeki</a:t>
                      </a:r>
                      <a:r>
                        <a:rPr lang="tr-TR" sz="2000" b="1" i="0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tr-TR" sz="2800" b="1" u="none" strike="noStrike" dirty="0" smtClean="0">
                          <a:effectLst/>
                        </a:rPr>
                        <a:t>soruları </a:t>
                      </a:r>
                      <a:r>
                        <a:rPr lang="tr-TR" sz="2800" b="1" u="none" strike="noStrike" dirty="0">
                          <a:effectLst/>
                        </a:rPr>
                        <a:t>cevaplandırabilir.</a:t>
                      </a:r>
                      <a:endParaRPr lang="tr-TR" sz="2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9" marR="6119" marT="6118" marB="0"/>
                </a:tc>
                <a:tc rowSpan="4" hMerge="1">
                  <a:txBody>
                    <a:bodyPr/>
                    <a:lstStyle/>
                    <a:p>
                      <a:pPr algn="l" fontAlgn="b"/>
                      <a:endParaRPr lang="tr-T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8" marR="6118" marT="6118" marB="0" anchor="b"/>
                </a:tc>
                <a:tc rowSpan="4" hMerge="1">
                  <a:txBody>
                    <a:bodyPr/>
                    <a:lstStyle/>
                    <a:p>
                      <a:pPr algn="l" fontAlgn="b"/>
                      <a:endParaRPr lang="tr-T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8" marR="6118" marT="611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9" marR="6119" marT="61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9" marR="6119" marT="6118" marB="0" anchor="b"/>
                </a:tc>
              </a:tr>
              <a:tr h="108065">
                <a:tc gridSpan="3" vMerge="1">
                  <a:txBody>
                    <a:bodyPr/>
                    <a:lstStyle/>
                    <a:p>
                      <a:pPr algn="l" fontAlgn="b"/>
                      <a:endParaRPr lang="tr-T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8" marR="6118" marT="6118" marB="0" anchor="b"/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tr-T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8" marR="6118" marT="6118" marB="0" anchor="b"/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tr-T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8" marR="6118" marT="61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9" marR="6119" marT="61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9" marR="6119" marT="6118" marB="0" anchor="b"/>
                </a:tc>
              </a:tr>
              <a:tr h="118872">
                <a:tc gridSpan="3" vMerge="1">
                  <a:txBody>
                    <a:bodyPr/>
                    <a:lstStyle/>
                    <a:p>
                      <a:pPr algn="l" fontAlgn="t"/>
                      <a:endParaRPr lang="tr-T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8" marR="6118" marT="6118" marB="0"/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tr-T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8" marR="6118" marT="6118" marB="0" anchor="b"/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tr-TR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8" marR="6118" marT="61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9" marR="6119" marT="61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9" marR="6119" marT="6118" marB="0" anchor="b"/>
                </a:tc>
              </a:tr>
              <a:tr h="2211262">
                <a:tc gridSpan="3" vMerge="1">
                  <a:txBody>
                    <a:bodyPr/>
                    <a:lstStyle/>
                    <a:p>
                      <a:pPr algn="l" fontAlgn="t"/>
                      <a:endParaRPr lang="tr-TR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8" marR="6118" marT="6118" marB="0"/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tr-T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8" marR="6118" marT="6118" marB="0" anchor="b"/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tr-TR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8" marR="6118" marT="61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9" marR="6119" marT="61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9" marR="6119" marT="6118" marB="0" anchor="b"/>
                </a:tc>
              </a:tr>
              <a:tr h="108065"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9" marR="6119" marT="611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9" marR="6119" marT="611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9" marR="6119" marT="611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9" marR="6119" marT="611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9" marR="6119" marT="611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751">
                <a:tc rowSpan="2">
                  <a:txBody>
                    <a:bodyPr/>
                    <a:lstStyle/>
                    <a:p>
                      <a:pPr algn="l" fontAlgn="b"/>
                      <a:r>
                        <a:rPr lang="tr-TR" sz="2400" u="none" strike="noStrike" dirty="0">
                          <a:effectLst/>
                        </a:rPr>
                        <a:t>Aday, yerleşmeyi hedeflediği programın puan türünü dikkate alarak;</a:t>
                      </a:r>
                      <a:endParaRPr lang="tr-T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9" marR="6119" marT="61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>
                          <a:effectLst/>
                        </a:rPr>
                        <a:t>TESTLER</a:t>
                      </a:r>
                      <a:endParaRPr lang="tr-T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9" marR="6119" marT="61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12612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u="none" strike="noStrike" dirty="0">
                          <a:effectLst/>
                        </a:rPr>
                        <a:t>Türk Dili ve Edebiyatı-Sosyal Bilimler-1</a:t>
                      </a:r>
                      <a:endParaRPr lang="tr-T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9" marR="6119" marT="61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u="none" strike="noStrike" dirty="0">
                          <a:effectLst/>
                        </a:rPr>
                        <a:t>Sosyal Bilimler-2</a:t>
                      </a:r>
                      <a:endParaRPr lang="tr-T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9" marR="6119" marT="61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 dirty="0">
                          <a:effectLst/>
                        </a:rPr>
                        <a:t>Matematik</a:t>
                      </a:r>
                      <a:endParaRPr lang="tr-TR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23" marR="6119" marT="61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u="none" strike="noStrike" dirty="0">
                          <a:effectLst/>
                        </a:rPr>
                        <a:t>Fen Bilimleri</a:t>
                      </a:r>
                      <a:endParaRPr lang="tr-T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9" marR="6119" marT="61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536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u="none" strike="noStrike" dirty="0">
                          <a:effectLst/>
                        </a:rPr>
                        <a:t>Sözel Puan için</a:t>
                      </a:r>
                      <a:endParaRPr lang="tr-T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9" marR="6119" marT="61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u="none" strike="noStrike" dirty="0">
                          <a:effectLst/>
                        </a:rPr>
                        <a:t>V</a:t>
                      </a:r>
                      <a:endParaRPr lang="tr-T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9" marR="6119" marT="61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u="none" strike="noStrike">
                          <a:effectLst/>
                        </a:rPr>
                        <a:t>V</a:t>
                      </a:r>
                      <a:endParaRPr lang="tr-TR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9" marR="6119" marT="61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>
                          <a:effectLst/>
                        </a:rPr>
                        <a:t> </a:t>
                      </a:r>
                      <a:endParaRPr lang="tr-TR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23" marR="6119" marT="611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>
                          <a:effectLst/>
                        </a:rPr>
                        <a:t> </a:t>
                      </a:r>
                      <a:endParaRPr lang="tr-TR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23" marR="6119" marT="611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536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u="none" strike="noStrike">
                          <a:effectLst/>
                        </a:rPr>
                        <a:t>Sayısal Puan için</a:t>
                      </a:r>
                      <a:endParaRPr lang="tr-TR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9" marR="6119" marT="61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23" marR="6119" marT="611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23" marR="6119" marT="611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u="none" strike="noStrike" dirty="0">
                          <a:effectLst/>
                        </a:rPr>
                        <a:t>V</a:t>
                      </a:r>
                      <a:endParaRPr lang="tr-T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9" marR="6119" marT="61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u="none" strike="noStrike">
                          <a:effectLst/>
                        </a:rPr>
                        <a:t>V</a:t>
                      </a:r>
                      <a:endParaRPr lang="tr-TR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9" marR="6119" marT="61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536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u="none" strike="noStrike">
                          <a:effectLst/>
                        </a:rPr>
                        <a:t>Eşit Ağırlık Puanı için</a:t>
                      </a:r>
                      <a:endParaRPr lang="tr-TR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9" marR="6119" marT="61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u="none" strike="noStrike" dirty="0">
                          <a:effectLst/>
                        </a:rPr>
                        <a:t>V</a:t>
                      </a:r>
                      <a:endParaRPr lang="tr-T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9" marR="6119" marT="61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23" marR="6119" marT="611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u="none" strike="noStrike">
                          <a:effectLst/>
                        </a:rPr>
                        <a:t>V</a:t>
                      </a:r>
                      <a:endParaRPr lang="tr-TR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9" marR="6119" marT="61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>
                          <a:effectLst/>
                        </a:rPr>
                        <a:t> </a:t>
                      </a:r>
                      <a:endParaRPr lang="tr-TR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23" marR="6119" marT="611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536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u="none" strike="noStrike">
                          <a:effectLst/>
                        </a:rPr>
                        <a:t>Sözel + Eşit Ağırlık Puanı için</a:t>
                      </a:r>
                      <a:endParaRPr lang="tr-TR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9" marR="6119" marT="61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u="none" strike="noStrike">
                          <a:effectLst/>
                        </a:rPr>
                        <a:t>V</a:t>
                      </a:r>
                      <a:endParaRPr lang="tr-TR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9" marR="6119" marT="61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u="none" strike="noStrike" dirty="0">
                          <a:effectLst/>
                        </a:rPr>
                        <a:t>V</a:t>
                      </a:r>
                      <a:endParaRPr lang="tr-T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9" marR="6119" marT="61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u="none" strike="noStrike">
                          <a:effectLst/>
                        </a:rPr>
                        <a:t>V</a:t>
                      </a:r>
                      <a:endParaRPr lang="tr-TR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9" marR="6119" marT="61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23" marR="6119" marT="611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536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u="none" strike="noStrike">
                          <a:effectLst/>
                        </a:rPr>
                        <a:t>Sayısal + Eşit Ağırlık Puanı için</a:t>
                      </a:r>
                      <a:endParaRPr lang="tr-TR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9" marR="6119" marT="61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u="none" strike="noStrike">
                          <a:effectLst/>
                        </a:rPr>
                        <a:t>V</a:t>
                      </a:r>
                      <a:endParaRPr lang="tr-TR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9" marR="6119" marT="61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423" marR="6119" marT="611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u="none" strike="noStrike" dirty="0">
                          <a:effectLst/>
                        </a:rPr>
                        <a:t>V</a:t>
                      </a:r>
                      <a:endParaRPr lang="tr-T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9" marR="6119" marT="61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u="none" strike="noStrike">
                          <a:effectLst/>
                        </a:rPr>
                        <a:t>V</a:t>
                      </a:r>
                      <a:endParaRPr lang="tr-TR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9" marR="6119" marT="61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076">
                <a:tc>
                  <a:txBody>
                    <a:bodyPr/>
                    <a:lstStyle/>
                    <a:p>
                      <a:pPr algn="l" fontAlgn="b"/>
                      <a:r>
                        <a:rPr lang="tr-TR" sz="2400" u="none" strike="noStrike" dirty="0">
                          <a:effectLst/>
                        </a:rPr>
                        <a:t>Sözel + Sayısal + Eşit Ağırlık Puanı için</a:t>
                      </a:r>
                      <a:endParaRPr lang="tr-T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9" marR="6119" marT="61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u="none" strike="noStrike" dirty="0">
                          <a:effectLst/>
                        </a:rPr>
                        <a:t>V</a:t>
                      </a:r>
                      <a:endParaRPr lang="tr-T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9" marR="6119" marT="61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u="none" strike="noStrike">
                          <a:effectLst/>
                        </a:rPr>
                        <a:t>V</a:t>
                      </a:r>
                      <a:endParaRPr lang="tr-TR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9" marR="6119" marT="61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u="none" strike="noStrike" dirty="0">
                          <a:effectLst/>
                        </a:rPr>
                        <a:t>V</a:t>
                      </a:r>
                      <a:endParaRPr lang="tr-T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9" marR="6119" marT="61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u="none" strike="noStrike" dirty="0">
                          <a:effectLst/>
                        </a:rPr>
                        <a:t>V</a:t>
                      </a:r>
                      <a:endParaRPr lang="tr-T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19" marR="6119" marT="61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701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951752"/>
              </p:ext>
            </p:extLst>
          </p:nvPr>
        </p:nvGraphicFramePr>
        <p:xfrm>
          <a:off x="0" y="-12"/>
          <a:ext cx="12192000" cy="67246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67400"/>
                <a:gridCol w="6324600"/>
              </a:tblGrid>
              <a:tr h="334468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tr-TR" sz="20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İkinci </a:t>
                      </a:r>
                      <a:r>
                        <a:rPr lang="tr-TR" sz="20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oturumda yer alan testlerin içeriği nedir?</a:t>
                      </a:r>
                      <a:endParaRPr lang="tr-TR" sz="20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6863" marR="6863" marT="68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63" marR="6863" marT="6863" marB="0" anchor="b"/>
                </a:tc>
              </a:tr>
              <a:tr h="446645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dirty="0">
                          <a:effectLst/>
                          <a:latin typeface="+mn-lt"/>
                        </a:rPr>
                        <a:t>Bu oturumda lise müfredatı esas alınacaktır.</a:t>
                      </a:r>
                      <a:endParaRPr lang="tr-TR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863" marR="6863" marT="68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468">
                <a:tc>
                  <a:txBody>
                    <a:bodyPr/>
                    <a:lstStyle/>
                    <a:p>
                      <a:pPr algn="ctr" fontAlgn="t"/>
                      <a:r>
                        <a:rPr lang="tr-TR" sz="2000" b="1" u="sng" strike="noStrike" dirty="0">
                          <a:effectLst/>
                          <a:latin typeface="+mn-lt"/>
                        </a:rPr>
                        <a:t>İkinci Oturumdaki Testlerin İçeriği ve Soru Sayıları</a:t>
                      </a:r>
                      <a:endParaRPr lang="tr-TR" sz="2000" b="1" i="0" u="none" strike="noStrike" dirty="0">
                        <a:effectLst/>
                        <a:latin typeface="+mn-lt"/>
                      </a:endParaRPr>
                    </a:p>
                  </a:txBody>
                  <a:tcPr marL="6863" marR="6863" marT="68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>
                        <a:effectLst/>
                        <a:latin typeface="+mn-lt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337"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>
                        <a:effectLst/>
                        <a:latin typeface="+mn-lt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337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TESTLER</a:t>
                      </a:r>
                      <a:endParaRPr lang="tr-TR" sz="1400" b="1" i="0" u="none" strike="noStrik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Soru Sayısı</a:t>
                      </a:r>
                      <a:endParaRPr lang="tr-TR" sz="1400" b="1" i="0" u="none" strike="noStrik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3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u="none" strike="noStrike" dirty="0">
                          <a:effectLst/>
                          <a:latin typeface="+mn-lt"/>
                        </a:rPr>
                        <a:t>Türk Dili ve Edebiyatı-Sosyal Bilimler-1</a:t>
                      </a:r>
                      <a:endParaRPr lang="tr-TR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3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 dirty="0">
                          <a:effectLst/>
                          <a:latin typeface="+mn-lt"/>
                        </a:rPr>
                        <a:t>Türk Dili ve Edebiyatı</a:t>
                      </a:r>
                      <a:endParaRPr lang="tr-T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 dirty="0">
                          <a:effectLst/>
                          <a:latin typeface="+mn-lt"/>
                        </a:rPr>
                        <a:t>24</a:t>
                      </a:r>
                      <a:endParaRPr lang="tr-T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3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 dirty="0">
                          <a:effectLst/>
                          <a:latin typeface="+mn-lt"/>
                        </a:rPr>
                        <a:t>Sosyal Bilimler-1</a:t>
                      </a:r>
                      <a:endParaRPr lang="tr-T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200" b="0" i="0" u="none" strike="noStrike">
                        <a:effectLst/>
                        <a:latin typeface="+mn-lt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3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 dirty="0">
                          <a:effectLst/>
                          <a:latin typeface="+mn-lt"/>
                        </a:rPr>
                        <a:t>Tarih -1</a:t>
                      </a:r>
                      <a:endParaRPr lang="tr-T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>
                          <a:effectLst/>
                          <a:latin typeface="+mn-lt"/>
                        </a:rPr>
                        <a:t>10</a:t>
                      </a:r>
                      <a:endParaRPr lang="tr-TR" sz="1200" b="0" i="0" u="none" strike="noStrike">
                        <a:effectLst/>
                        <a:latin typeface="+mn-lt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3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 dirty="0">
                          <a:effectLst/>
                          <a:latin typeface="+mn-lt"/>
                        </a:rPr>
                        <a:t>Coğrafya-1</a:t>
                      </a:r>
                      <a:endParaRPr lang="tr-T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>
                          <a:effectLst/>
                          <a:latin typeface="+mn-lt"/>
                        </a:rPr>
                        <a:t>6</a:t>
                      </a:r>
                      <a:endParaRPr lang="tr-TR" sz="1200" b="0" i="0" u="none" strike="noStrike">
                        <a:effectLst/>
                        <a:latin typeface="+mn-lt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3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 dirty="0">
                          <a:effectLst/>
                          <a:latin typeface="+mn-lt"/>
                        </a:rPr>
                        <a:t>Toplam</a:t>
                      </a:r>
                      <a:endParaRPr lang="tr-T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>
                          <a:effectLst/>
                          <a:latin typeface="+mn-lt"/>
                        </a:rPr>
                        <a:t>40</a:t>
                      </a:r>
                      <a:endParaRPr lang="tr-TR" sz="1200" b="0" i="0" u="none" strike="noStrike">
                        <a:effectLst/>
                        <a:latin typeface="+mn-lt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322">
                <a:tc>
                  <a:txBody>
                    <a:bodyPr/>
                    <a:lstStyle/>
                    <a:p>
                      <a:pPr algn="ctr" fontAlgn="t"/>
                      <a:r>
                        <a:rPr lang="tr-TR" sz="12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863" marR="6863" marT="68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tr-T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863" marR="6863" marT="68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3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u="none" strike="noStrike" dirty="0">
                          <a:effectLst/>
                          <a:latin typeface="+mn-lt"/>
                        </a:rPr>
                        <a:t>Matematik Toplam</a:t>
                      </a:r>
                      <a:endParaRPr lang="tr-TR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>
                          <a:effectLst/>
                          <a:latin typeface="+mn-lt"/>
                        </a:rPr>
                        <a:t>40</a:t>
                      </a:r>
                      <a:endParaRPr lang="tr-TR" sz="1200" b="0" i="0" u="none" strike="noStrike">
                        <a:effectLst/>
                        <a:latin typeface="+mn-lt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322">
                <a:tc>
                  <a:txBody>
                    <a:bodyPr/>
                    <a:lstStyle/>
                    <a:p>
                      <a:pPr algn="ctr" fontAlgn="t"/>
                      <a:r>
                        <a:rPr lang="tr-TR" sz="12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863" marR="6863" marT="68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200" u="none" strike="noStrike">
                          <a:effectLst/>
                          <a:latin typeface="+mn-lt"/>
                        </a:rPr>
                        <a:t> </a:t>
                      </a:r>
                      <a:endParaRPr lang="tr-TR" sz="1200" b="0" i="0" u="none" strike="noStrike">
                        <a:effectLst/>
                        <a:latin typeface="+mn-lt"/>
                      </a:endParaRPr>
                    </a:p>
                  </a:txBody>
                  <a:tcPr marL="82360" marR="6863" marT="68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3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u="none" strike="noStrike" dirty="0">
                          <a:effectLst/>
                          <a:latin typeface="+mn-lt"/>
                        </a:rPr>
                        <a:t>Sosyal Bilimler-2</a:t>
                      </a:r>
                      <a:endParaRPr lang="tr-TR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200" u="none" strike="noStrike">
                          <a:effectLst/>
                          <a:latin typeface="+mn-lt"/>
                        </a:rPr>
                        <a:t> </a:t>
                      </a:r>
                      <a:endParaRPr lang="tr-TR" sz="1200" b="0" i="0" u="none" strike="noStrike">
                        <a:effectLst/>
                        <a:latin typeface="+mn-lt"/>
                      </a:endParaRPr>
                    </a:p>
                  </a:txBody>
                  <a:tcPr marL="82360" marR="6863" marT="68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3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 dirty="0">
                          <a:effectLst/>
                          <a:latin typeface="+mn-lt"/>
                        </a:rPr>
                        <a:t>Tarih-2</a:t>
                      </a:r>
                      <a:endParaRPr lang="tr-T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>
                          <a:effectLst/>
                          <a:latin typeface="+mn-lt"/>
                        </a:rPr>
                        <a:t>11</a:t>
                      </a:r>
                      <a:endParaRPr lang="tr-TR" sz="1200" b="0" i="0" u="none" strike="noStrike">
                        <a:effectLst/>
                        <a:latin typeface="+mn-lt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3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 dirty="0">
                          <a:effectLst/>
                          <a:latin typeface="+mn-lt"/>
                        </a:rPr>
                        <a:t>Coğrafya-2</a:t>
                      </a:r>
                      <a:endParaRPr lang="tr-T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 dirty="0">
                          <a:effectLst/>
                          <a:latin typeface="+mn-lt"/>
                        </a:rPr>
                        <a:t>11</a:t>
                      </a:r>
                      <a:endParaRPr lang="tr-T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3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>
                          <a:effectLst/>
                          <a:latin typeface="+mn-lt"/>
                        </a:rPr>
                        <a:t>Felsefe Grubu (Mantık, Psikoloji, Sosyoloji)</a:t>
                      </a:r>
                      <a:endParaRPr lang="tr-TR" sz="1200" b="0" i="0" u="none" strike="noStrike">
                        <a:effectLst/>
                        <a:latin typeface="+mn-lt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 dirty="0">
                          <a:effectLst/>
                          <a:latin typeface="+mn-lt"/>
                        </a:rPr>
                        <a:t>12</a:t>
                      </a:r>
                      <a:endParaRPr lang="tr-T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3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>
                          <a:effectLst/>
                          <a:latin typeface="+mn-lt"/>
                        </a:rPr>
                        <a:t>Din Kültürü ve Ahlak Bilgisi</a:t>
                      </a:r>
                      <a:endParaRPr lang="tr-TR" sz="1200" b="0" i="0" u="none" strike="noStrike">
                        <a:effectLst/>
                        <a:latin typeface="+mn-lt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 dirty="0">
                          <a:effectLst/>
                          <a:latin typeface="+mn-lt"/>
                        </a:rPr>
                        <a:t>6</a:t>
                      </a:r>
                      <a:endParaRPr lang="tr-T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3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u="none" strike="noStrike" dirty="0">
                          <a:effectLst/>
                          <a:latin typeface="+mn-lt"/>
                        </a:rPr>
                        <a:t>Toplam</a:t>
                      </a:r>
                      <a:endParaRPr lang="tr-TR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 dirty="0">
                          <a:effectLst/>
                          <a:latin typeface="+mn-lt"/>
                        </a:rPr>
                        <a:t>40</a:t>
                      </a:r>
                      <a:endParaRPr lang="tr-T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322">
                <a:tc>
                  <a:txBody>
                    <a:bodyPr/>
                    <a:lstStyle/>
                    <a:p>
                      <a:pPr algn="ctr" fontAlgn="t"/>
                      <a:r>
                        <a:rPr lang="tr-TR" sz="12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863" marR="6863" marT="68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tr-T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863" marR="6863" marT="68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3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u="none" strike="noStrike" dirty="0">
                          <a:effectLst/>
                          <a:latin typeface="+mn-lt"/>
                        </a:rPr>
                        <a:t>Fen Bilimleri</a:t>
                      </a:r>
                      <a:endParaRPr lang="tr-TR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3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 dirty="0">
                          <a:effectLst/>
                          <a:latin typeface="+mn-lt"/>
                        </a:rPr>
                        <a:t>Fizik</a:t>
                      </a:r>
                      <a:endParaRPr lang="tr-T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>
                          <a:effectLst/>
                          <a:latin typeface="+mn-lt"/>
                        </a:rPr>
                        <a:t>14</a:t>
                      </a:r>
                      <a:endParaRPr lang="tr-TR" sz="1200" b="0" i="0" u="none" strike="noStrike">
                        <a:effectLst/>
                        <a:latin typeface="+mn-lt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3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>
                          <a:effectLst/>
                          <a:latin typeface="+mn-lt"/>
                        </a:rPr>
                        <a:t>Kimya</a:t>
                      </a:r>
                      <a:endParaRPr lang="tr-TR" sz="1200" b="0" i="0" u="none" strike="noStrike">
                        <a:effectLst/>
                        <a:latin typeface="+mn-lt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 dirty="0">
                          <a:effectLst/>
                          <a:latin typeface="+mn-lt"/>
                        </a:rPr>
                        <a:t>13</a:t>
                      </a:r>
                      <a:endParaRPr lang="tr-T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3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>
                          <a:effectLst/>
                          <a:latin typeface="+mn-lt"/>
                        </a:rPr>
                        <a:t>Biyoloji</a:t>
                      </a:r>
                      <a:endParaRPr lang="tr-TR" sz="1200" b="0" i="0" u="none" strike="noStrike">
                        <a:effectLst/>
                        <a:latin typeface="+mn-lt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 dirty="0">
                          <a:effectLst/>
                          <a:latin typeface="+mn-lt"/>
                        </a:rPr>
                        <a:t>13</a:t>
                      </a:r>
                      <a:endParaRPr lang="tr-T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3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u="none" strike="noStrike" dirty="0">
                          <a:effectLst/>
                          <a:latin typeface="+mn-lt"/>
                        </a:rPr>
                        <a:t>Toplam</a:t>
                      </a:r>
                      <a:endParaRPr lang="tr-TR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 dirty="0">
                          <a:effectLst/>
                          <a:latin typeface="+mn-lt"/>
                        </a:rPr>
                        <a:t>40</a:t>
                      </a:r>
                      <a:endParaRPr lang="tr-T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322">
                <a:tc>
                  <a:txBody>
                    <a:bodyPr/>
                    <a:lstStyle/>
                    <a:p>
                      <a:pPr algn="ctr" fontAlgn="t"/>
                      <a:r>
                        <a:rPr lang="tr-TR" sz="1200" u="none" strike="noStrike">
                          <a:effectLst/>
                          <a:latin typeface="+mn-lt"/>
                        </a:rPr>
                        <a:t> </a:t>
                      </a:r>
                      <a:endParaRPr lang="tr-TR" sz="1200" b="0" i="0" u="none" strike="noStrike">
                        <a:effectLst/>
                        <a:latin typeface="+mn-lt"/>
                      </a:endParaRPr>
                    </a:p>
                  </a:txBody>
                  <a:tcPr marL="6863" marR="6863" marT="68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tr-T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863" marR="6863" marT="68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3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 dirty="0">
                          <a:effectLst/>
                          <a:latin typeface="+mn-lt"/>
                        </a:rPr>
                        <a:t>Yabancı Dil Toplam</a:t>
                      </a:r>
                      <a:endParaRPr lang="tr-T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 dirty="0">
                          <a:effectLst/>
                          <a:latin typeface="+mn-lt"/>
                        </a:rPr>
                        <a:t>80</a:t>
                      </a:r>
                      <a:endParaRPr lang="tr-T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863" marR="6863" marT="68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440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940026"/>
              </p:ext>
            </p:extLst>
          </p:nvPr>
        </p:nvGraphicFramePr>
        <p:xfrm>
          <a:off x="0" y="-4"/>
          <a:ext cx="12192000" cy="6724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0"/>
              </a:tblGrid>
              <a:tr h="6724653">
                <a:tc>
                  <a:txBody>
                    <a:bodyPr/>
                    <a:lstStyle/>
                    <a:p>
                      <a:pPr algn="ctr" fontAlgn="t"/>
                      <a:endParaRPr lang="tr-TR" sz="1300" u="none" strike="noStrike" dirty="0" smtClean="0">
                        <a:effectLst/>
                      </a:endParaRPr>
                    </a:p>
                    <a:p>
                      <a:pPr algn="ctr" fontAlgn="t"/>
                      <a:r>
                        <a:rPr lang="tr-TR" sz="36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2018 </a:t>
                      </a:r>
                      <a:r>
                        <a:rPr lang="tr-TR" sz="36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yılında uygulanacak sistemde soru sayılarının azaltılması, </a:t>
                      </a:r>
                      <a:r>
                        <a:rPr lang="tr-TR" sz="36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puanların</a:t>
                      </a:r>
                      <a:r>
                        <a:rPr lang="tr-TR" sz="24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36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hesaplanmasında </a:t>
                      </a:r>
                      <a:r>
                        <a:rPr lang="tr-TR" sz="36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güçlük oluşturacak mıdır</a:t>
                      </a:r>
                      <a:r>
                        <a:rPr lang="tr-TR" sz="36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?</a:t>
                      </a:r>
                    </a:p>
                    <a:p>
                      <a:pPr algn="l" fontAlgn="t"/>
                      <a:endParaRPr lang="tr-TR" sz="1300" b="0" i="0" u="none" strike="noStrike" dirty="0" smtClean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tr-TR" sz="1300" b="0" i="0" u="none" strike="noStrike" dirty="0" smtClean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tr-TR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tr-TR" sz="2800" u="none" strike="noStrike" dirty="0">
                          <a:effectLst/>
                          <a:latin typeface="+mn-lt"/>
                        </a:rPr>
                        <a:t>MEB müfredatını kapsayan farklı düzeylerdeki öğrenme seviyesini ölçmeye dönük</a:t>
                      </a:r>
                      <a:endParaRPr lang="tr-TR" sz="1800" b="0" i="0" u="none" strike="noStrike" dirty="0"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tr-TR" sz="2800" u="none" strike="noStrike" dirty="0">
                          <a:effectLst/>
                          <a:latin typeface="+mn-lt"/>
                        </a:rPr>
                        <a:t>nitelikli sorular yöneltileceğinden, puanların hesaplanmasında bir zorluk</a:t>
                      </a:r>
                      <a:endParaRPr lang="tr-TR" sz="1800" b="0" i="0" u="none" strike="noStrike" dirty="0"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tr-TR" sz="2800" u="none" strike="noStrike" dirty="0">
                          <a:effectLst/>
                          <a:latin typeface="+mn-lt"/>
                        </a:rPr>
                        <a:t>yaşanmayacaktır</a:t>
                      </a:r>
                      <a:r>
                        <a:rPr lang="tr-TR" sz="2800" u="none" strike="noStrike" dirty="0" smtClean="0">
                          <a:effectLst/>
                          <a:latin typeface="+mn-lt"/>
                        </a:rPr>
                        <a:t>.</a:t>
                      </a:r>
                    </a:p>
                    <a:p>
                      <a:pPr algn="ctr" fontAlgn="t"/>
                      <a:endParaRPr lang="tr-TR" sz="1300" b="0" i="0" u="none" strike="noStrike" dirty="0" smtClean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tr-TR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tr-TR" sz="3600" b="1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36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Orta Öğretim Başarı Puanı (OBP)’</a:t>
                      </a:r>
                      <a:r>
                        <a:rPr lang="tr-TR" sz="3600" b="1" u="none" strike="noStrike" kern="1200" dirty="0" err="1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nın</a:t>
                      </a:r>
                      <a:r>
                        <a:rPr lang="tr-TR" sz="36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hesaplanmasında bir değişiklik </a:t>
                      </a:r>
                      <a:r>
                        <a:rPr lang="tr-TR" sz="3600" b="1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olacak</a:t>
                      </a:r>
                      <a:r>
                        <a:rPr lang="tr-TR" sz="3600" b="1" u="none" strike="noStrike" kern="120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3600" b="1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mıdır</a:t>
                      </a:r>
                      <a:r>
                        <a:rPr lang="tr-TR" sz="36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  <a:p>
                      <a:pPr algn="ctr" fontAlgn="t"/>
                      <a:r>
                        <a:rPr lang="tr-TR" sz="3200" u="none" strike="noStrike" dirty="0">
                          <a:effectLst/>
                          <a:latin typeface="+mn-lt"/>
                        </a:rPr>
                        <a:t>Orta Öğretim Başarı Puanı (OBP)’</a:t>
                      </a:r>
                      <a:r>
                        <a:rPr lang="tr-TR" sz="3200" u="none" strike="noStrike" dirty="0" err="1">
                          <a:effectLst/>
                          <a:latin typeface="+mn-lt"/>
                        </a:rPr>
                        <a:t>nın</a:t>
                      </a:r>
                      <a:r>
                        <a:rPr lang="tr-TR" sz="3200" u="none" strike="noStrike" dirty="0">
                          <a:effectLst/>
                          <a:latin typeface="+mn-lt"/>
                        </a:rPr>
                        <a:t> katkı oranında ve hesaplanma şeklinde </a:t>
                      </a:r>
                      <a:r>
                        <a:rPr lang="tr-TR" sz="3200" u="none" strike="noStrike" dirty="0" smtClean="0">
                          <a:effectLst/>
                          <a:latin typeface="+mn-lt"/>
                        </a:rPr>
                        <a:t>bir</a:t>
                      </a:r>
                      <a:r>
                        <a:rPr lang="tr-TR" sz="20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3200" u="none" strike="noStrike" dirty="0" smtClean="0">
                          <a:effectLst/>
                          <a:latin typeface="+mn-lt"/>
                        </a:rPr>
                        <a:t>değişiklik </a:t>
                      </a:r>
                      <a:r>
                        <a:rPr lang="tr-TR" sz="3200" u="none" strike="noStrike" dirty="0">
                          <a:effectLst/>
                          <a:latin typeface="+mn-lt"/>
                        </a:rPr>
                        <a:t>olmayacaktır.</a:t>
                      </a:r>
                      <a:endParaRPr lang="tr-TR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815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5794134"/>
              </p:ext>
            </p:extLst>
          </p:nvPr>
        </p:nvGraphicFramePr>
        <p:xfrm>
          <a:off x="0" y="-2"/>
          <a:ext cx="12192000" cy="68580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0"/>
              </a:tblGrid>
              <a:tr h="6858004">
                <a:tc>
                  <a:txBody>
                    <a:bodyPr/>
                    <a:lstStyle/>
                    <a:p>
                      <a:pPr algn="ctr" fontAlgn="t"/>
                      <a:endParaRPr lang="tr-TR" sz="1300" u="none" strike="noStrike" dirty="0" smtClean="0">
                        <a:effectLst/>
                      </a:endParaRPr>
                    </a:p>
                    <a:p>
                      <a:pPr algn="ctr" fontAlgn="t"/>
                      <a:endParaRPr lang="tr-TR" sz="1300" u="none" strike="noStrike" dirty="0" smtClean="0">
                        <a:effectLst/>
                      </a:endParaRPr>
                    </a:p>
                    <a:p>
                      <a:pPr algn="ctr" fontAlgn="t"/>
                      <a:endParaRPr lang="tr-TR" sz="1300" u="none" strike="noStrike" dirty="0" smtClean="0">
                        <a:effectLst/>
                      </a:endParaRPr>
                    </a:p>
                    <a:p>
                      <a:pPr algn="ctr" fontAlgn="t"/>
                      <a:endParaRPr lang="tr-TR" sz="1300" u="none" strike="noStrike" dirty="0" smtClean="0">
                        <a:effectLst/>
                      </a:endParaRPr>
                    </a:p>
                    <a:p>
                      <a:pPr algn="ctr" fontAlgn="t"/>
                      <a:r>
                        <a:rPr lang="tr-TR" sz="3600" b="1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TYT </a:t>
                      </a:r>
                      <a:r>
                        <a:rPr lang="tr-TR" sz="36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Puanında elde edilen 200 ve üzeri puanın ikinci yılda da kullanılması, her </a:t>
                      </a:r>
                      <a:r>
                        <a:rPr lang="tr-TR" sz="3600" b="1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yıl</a:t>
                      </a:r>
                      <a:r>
                        <a:rPr lang="tr-TR" sz="3600" b="1" u="none" strike="noStrike" kern="120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3600" b="1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değişen </a:t>
                      </a:r>
                      <a:r>
                        <a:rPr lang="tr-TR" sz="36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soruların kolaylık ve zorluk dereceleri açısından sorun oluşturabilir mi</a:t>
                      </a:r>
                      <a:r>
                        <a:rPr lang="tr-TR" sz="3600" b="1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  <a:p>
                      <a:pPr algn="ctr" fontAlgn="t"/>
                      <a:endParaRPr lang="tr-TR" sz="28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t"/>
                      <a:endParaRPr lang="tr-TR" sz="28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tr-TR" sz="3200" u="none" strike="noStrike" dirty="0" smtClean="0">
                          <a:effectLst/>
                          <a:latin typeface="+mn-lt"/>
                        </a:rPr>
                        <a:t>Adayların</a:t>
                      </a:r>
                      <a:r>
                        <a:rPr lang="tr-TR" sz="3200" u="none" strike="noStrike" dirty="0">
                          <a:effectLst/>
                          <a:latin typeface="+mn-lt"/>
                        </a:rPr>
                        <a:t>, sınava girenler içindeki başarı sırası referans alınarak, aldıkları puan </a:t>
                      </a:r>
                      <a:r>
                        <a:rPr lang="tr-TR" sz="3200" u="none" strike="noStrike" dirty="0" smtClean="0">
                          <a:effectLst/>
                          <a:latin typeface="+mn-lt"/>
                        </a:rPr>
                        <a:t>takip</a:t>
                      </a:r>
                      <a:r>
                        <a:rPr lang="tr-TR" sz="20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3200" u="none" strike="noStrike" dirty="0" smtClean="0">
                          <a:effectLst/>
                          <a:latin typeface="+mn-lt"/>
                        </a:rPr>
                        <a:t>eden </a:t>
                      </a:r>
                      <a:r>
                        <a:rPr lang="tr-TR" sz="3200" u="none" strike="noStrike" dirty="0">
                          <a:effectLst/>
                          <a:latin typeface="+mn-lt"/>
                        </a:rPr>
                        <a:t>yıldaki bu başarı sıralamasının karşılığına gelen puana dönüştürülecektir. </a:t>
                      </a:r>
                      <a:r>
                        <a:rPr lang="tr-TR" sz="3200" u="none" strike="noStrike" dirty="0" smtClean="0">
                          <a:effectLst/>
                          <a:latin typeface="+mn-lt"/>
                        </a:rPr>
                        <a:t>Bu</a:t>
                      </a:r>
                      <a:r>
                        <a:rPr lang="tr-TR" sz="20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3200" u="none" strike="noStrike" dirty="0" smtClean="0">
                          <a:effectLst/>
                          <a:latin typeface="+mn-lt"/>
                        </a:rPr>
                        <a:t>şekilde </a:t>
                      </a:r>
                      <a:r>
                        <a:rPr lang="tr-TR" sz="3200" u="none" strike="noStrike" dirty="0">
                          <a:effectLst/>
                          <a:latin typeface="+mn-lt"/>
                        </a:rPr>
                        <a:t>farklı yıllarda sınava giren adaylar için </a:t>
                      </a:r>
                      <a:r>
                        <a:rPr lang="tr-TR" sz="3200" u="none" strike="noStrike" dirty="0" smtClean="0">
                          <a:effectLst/>
                          <a:latin typeface="+mn-lt"/>
                        </a:rPr>
                        <a:t>hak</a:t>
                      </a:r>
                      <a:r>
                        <a:rPr lang="tr-TR" sz="32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3200" u="none" strike="noStrike" dirty="0" smtClean="0">
                          <a:effectLst/>
                          <a:latin typeface="+mn-lt"/>
                        </a:rPr>
                        <a:t>kaybının </a:t>
                      </a:r>
                      <a:r>
                        <a:rPr lang="tr-TR" sz="3200" u="none" strike="noStrike" dirty="0">
                          <a:effectLst/>
                          <a:latin typeface="+mn-lt"/>
                        </a:rPr>
                        <a:t>önüne geçilerek adil </a:t>
                      </a:r>
                      <a:r>
                        <a:rPr lang="tr-TR" sz="3200" u="none" strike="noStrike" dirty="0" smtClean="0">
                          <a:effectLst/>
                          <a:latin typeface="+mn-lt"/>
                        </a:rPr>
                        <a:t>bir</a:t>
                      </a:r>
                      <a:r>
                        <a:rPr lang="tr-TR" sz="20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3200" u="none" strike="noStrike" dirty="0" smtClean="0">
                          <a:effectLst/>
                          <a:latin typeface="+mn-lt"/>
                        </a:rPr>
                        <a:t>puanlama </a:t>
                      </a:r>
                      <a:r>
                        <a:rPr lang="tr-TR" sz="3200" u="none" strike="noStrike" dirty="0">
                          <a:effectLst/>
                          <a:latin typeface="+mn-lt"/>
                        </a:rPr>
                        <a:t>yapılmış olacaktır.</a:t>
                      </a:r>
                      <a:endParaRPr lang="tr-TR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24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6694810"/>
              </p:ext>
            </p:extLst>
          </p:nvPr>
        </p:nvGraphicFramePr>
        <p:xfrm>
          <a:off x="0" y="2"/>
          <a:ext cx="12192000" cy="68579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0"/>
              </a:tblGrid>
              <a:tr h="6857999">
                <a:tc>
                  <a:txBody>
                    <a:bodyPr/>
                    <a:lstStyle/>
                    <a:p>
                      <a:pPr algn="ctr" fontAlgn="t"/>
                      <a:endParaRPr lang="tr-TR" sz="3200" b="1" u="none" strike="noStrike" dirty="0" smtClean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tr-TR" sz="32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Tıp</a:t>
                      </a:r>
                      <a:r>
                        <a:rPr lang="tr-TR" sz="32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, Hukuk, Mühendislik, Mimarlık, Öğretmenlik Programlarına yerleştirme </a:t>
                      </a:r>
                      <a:r>
                        <a:rPr lang="tr-TR" sz="32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için</a:t>
                      </a:r>
                      <a:r>
                        <a:rPr lang="tr-TR" sz="3200" b="1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32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başarı sıralaması şartı devam edecek midir?</a:t>
                      </a:r>
                    </a:p>
                    <a:p>
                      <a:pPr algn="l" fontAlgn="t"/>
                      <a:endParaRPr lang="tr-TR" sz="1300" b="0" i="0" u="none" strike="noStrike" dirty="0" smtClean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tr-TR" sz="1300" b="0" i="0" u="none" strike="noStrike" dirty="0" smtClean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tr-TR" sz="1300" b="0" i="0" u="none" strike="noStrike" dirty="0" smtClean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tr-TR" sz="2800" b="0" i="0" u="none" strike="noStrike" dirty="0"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tr-TR" sz="4000" u="none" strike="noStrike" dirty="0">
                          <a:effectLst/>
                          <a:latin typeface="+mn-lt"/>
                        </a:rPr>
                        <a:t>Evet. Bu programlarda başarı sıralaması şartı devam edecektir.</a:t>
                      </a:r>
                      <a:endParaRPr lang="tr-TR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45225" y="373955"/>
            <a:ext cx="10972800" cy="1252728"/>
          </a:xfrm>
        </p:spPr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534491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8012762"/>
              </p:ext>
            </p:extLst>
          </p:nvPr>
        </p:nvGraphicFramePr>
        <p:xfrm>
          <a:off x="0" y="2"/>
          <a:ext cx="12192000" cy="6857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0"/>
              </a:tblGrid>
              <a:tr h="1178718">
                <a:tc>
                  <a:txBody>
                    <a:bodyPr/>
                    <a:lstStyle/>
                    <a:p>
                      <a:pPr algn="ctr" fontAlgn="t"/>
                      <a:r>
                        <a:rPr lang="tr-TR" sz="1300" u="none" strike="noStrike" dirty="0" smtClean="0">
                          <a:effectLst/>
                        </a:rPr>
                        <a:t>  </a:t>
                      </a:r>
                      <a:r>
                        <a:rPr lang="tr-TR" sz="40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Yükseköğretim Kurumları Sınavı ne zaman yapılacaktır?</a:t>
                      </a:r>
                      <a:endParaRPr lang="tr-TR" sz="10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1071562"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36154">
                <a:tc>
                  <a:txBody>
                    <a:bodyPr/>
                    <a:lstStyle/>
                    <a:p>
                      <a:pPr algn="ctr" fontAlgn="t"/>
                      <a:r>
                        <a:rPr lang="tr-TR" sz="4400" u="none" strike="noStrike" dirty="0">
                          <a:effectLst/>
                          <a:latin typeface="+mn-lt"/>
                        </a:rPr>
                        <a:t>Yükseköğretim Kurumları Sınavının tarihi MEB’in eğitim-öğretim </a:t>
                      </a:r>
                      <a:r>
                        <a:rPr lang="tr-TR" sz="4400" u="none" strike="noStrike" dirty="0" smtClean="0">
                          <a:effectLst/>
                          <a:latin typeface="+mn-lt"/>
                        </a:rPr>
                        <a:t>takviminde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4400" u="none" strike="noStrike" dirty="0" smtClean="0">
                          <a:effectLst/>
                          <a:latin typeface="+mn-lt"/>
                        </a:rPr>
                        <a:t>okulların </a:t>
                      </a:r>
                      <a:r>
                        <a:rPr lang="tr-TR" sz="4400" u="none" strike="noStrike" dirty="0">
                          <a:effectLst/>
                          <a:latin typeface="+mn-lt"/>
                        </a:rPr>
                        <a:t>kapanış tarihi dikkate alınarak </a:t>
                      </a:r>
                      <a:r>
                        <a:rPr lang="tr-TR" sz="4400" u="none" strike="noStrike" dirty="0" smtClean="0">
                          <a:effectLst/>
                          <a:latin typeface="+mn-lt"/>
                        </a:rPr>
                        <a:t>belirlenmiştir.</a:t>
                      </a:r>
                      <a:r>
                        <a:rPr lang="tr-TR" sz="44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4400" u="none" strike="noStrike" dirty="0" smtClean="0">
                          <a:effectLst/>
                          <a:latin typeface="+mn-lt"/>
                        </a:rPr>
                        <a:t>Sınav</a:t>
                      </a:r>
                      <a:r>
                        <a:rPr lang="tr-TR" sz="4400" u="none" strike="noStrike" dirty="0">
                          <a:effectLst/>
                          <a:latin typeface="+mn-lt"/>
                        </a:rPr>
                        <a:t>, 23-24 Haziran </a:t>
                      </a:r>
                      <a:r>
                        <a:rPr lang="tr-TR" sz="4400" u="none" strike="noStrike" dirty="0" smtClean="0">
                          <a:effectLst/>
                          <a:latin typeface="+mn-lt"/>
                        </a:rPr>
                        <a:t>2018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4400" u="none" strike="noStrike" dirty="0" smtClean="0">
                          <a:effectLst/>
                          <a:latin typeface="+mn-lt"/>
                        </a:rPr>
                        <a:t>tarihlerinde </a:t>
                      </a:r>
                      <a:r>
                        <a:rPr lang="tr-TR" sz="4400" u="none" strike="noStrike" dirty="0">
                          <a:effectLst/>
                          <a:latin typeface="+mn-lt"/>
                        </a:rPr>
                        <a:t>yapılacaktır.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1071562"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5390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141448"/>
              </p:ext>
            </p:extLst>
          </p:nvPr>
        </p:nvGraphicFramePr>
        <p:xfrm>
          <a:off x="2" y="6"/>
          <a:ext cx="12191998" cy="64811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20659"/>
                <a:gridCol w="3195656"/>
                <a:gridCol w="3175683"/>
              </a:tblGrid>
              <a:tr h="1543022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tr-TR" sz="4000" b="1" u="none" strike="noStrike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1. Yeni sistem ile önceki sistem arasındaki farklılıklar nelerdir?</a:t>
                      </a:r>
                      <a:endParaRPr lang="tr-TR" sz="3200" b="1" i="0" u="none" strike="noStrike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tr-T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tr-T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b"/>
                </a:tc>
              </a:tr>
              <a:tr h="554282">
                <a:tc>
                  <a:txBody>
                    <a:bodyPr/>
                    <a:lstStyle/>
                    <a:p>
                      <a:pPr algn="ctr" fontAlgn="t"/>
                      <a:r>
                        <a:rPr lang="tr-TR" sz="2800" u="none" strike="noStrike" dirty="0">
                          <a:effectLst/>
                        </a:rPr>
                        <a:t>A) Sınavın uygulanışı bakımından</a:t>
                      </a:r>
                      <a:endParaRPr lang="tr-T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b"/>
                </a:tc>
              </a:tr>
              <a:tr h="503893">
                <a:tc>
                  <a:txBody>
                    <a:bodyPr/>
                    <a:lstStyle/>
                    <a:p>
                      <a:pPr algn="ctr" fontAlgn="b"/>
                      <a:endParaRPr lang="tr-TR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b"/>
                </a:tc>
              </a:tr>
              <a:tr h="554282"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1" u="none" strike="noStrike" dirty="0">
                          <a:effectLst/>
                        </a:rPr>
                        <a:t>Sınavın Uygulanması</a:t>
                      </a:r>
                      <a:endParaRPr lang="tr-TR" sz="2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1" u="none" strike="noStrike" dirty="0">
                          <a:effectLst/>
                        </a:rPr>
                        <a:t>Önceki Sistem</a:t>
                      </a:r>
                      <a:endParaRPr lang="tr-TR" sz="2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1" u="none" strike="noStrike" dirty="0">
                          <a:effectLst/>
                        </a:rPr>
                        <a:t>Yeni Sistem</a:t>
                      </a:r>
                      <a:endParaRPr lang="tr-TR" sz="2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b"/>
                </a:tc>
              </a:tr>
              <a:tr h="554282"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1" u="none" strike="noStrike" dirty="0">
                          <a:effectLst/>
                        </a:rPr>
                        <a:t>Aylar</a:t>
                      </a:r>
                      <a:endParaRPr lang="tr-TR" sz="2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1" u="none" strike="noStrike" dirty="0">
                          <a:effectLst/>
                        </a:rPr>
                        <a:t>Mart-Haziran</a:t>
                      </a:r>
                      <a:endParaRPr lang="tr-TR" sz="2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1" u="none" strike="noStrike" dirty="0">
                          <a:effectLst/>
                        </a:rPr>
                        <a:t>Haziran</a:t>
                      </a:r>
                      <a:endParaRPr lang="tr-TR" sz="2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b"/>
                </a:tc>
              </a:tr>
              <a:tr h="554282"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>
                          <a:effectLst/>
                        </a:rPr>
                        <a:t>Hafta sonu</a:t>
                      </a:r>
                      <a:endParaRPr lang="tr-TR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>
                          <a:effectLst/>
                        </a:rPr>
                        <a:t>3</a:t>
                      </a:r>
                      <a:endParaRPr lang="tr-TR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>
                          <a:effectLst/>
                        </a:rPr>
                        <a:t>1</a:t>
                      </a:r>
                      <a:endParaRPr lang="tr-T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b"/>
                </a:tc>
              </a:tr>
              <a:tr h="554282"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>
                          <a:effectLst/>
                        </a:rPr>
                        <a:t>Gün</a:t>
                      </a:r>
                      <a:endParaRPr lang="tr-TR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>
                          <a:effectLst/>
                        </a:rPr>
                        <a:t>3</a:t>
                      </a:r>
                      <a:endParaRPr lang="tr-TR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>
                          <a:effectLst/>
                        </a:rPr>
                        <a:t>1</a:t>
                      </a:r>
                      <a:endParaRPr lang="tr-TR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b"/>
                </a:tc>
              </a:tr>
              <a:tr h="554282"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>
                          <a:effectLst/>
                        </a:rPr>
                        <a:t>Oturum</a:t>
                      </a:r>
                      <a:endParaRPr lang="tr-TR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>
                          <a:effectLst/>
                        </a:rPr>
                        <a:t>6</a:t>
                      </a:r>
                      <a:endParaRPr lang="tr-TR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>
                          <a:effectLst/>
                        </a:rPr>
                        <a:t>3</a:t>
                      </a:r>
                      <a:endParaRPr lang="tr-TR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b"/>
                </a:tc>
              </a:tr>
              <a:tr h="554282"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>
                          <a:effectLst/>
                        </a:rPr>
                        <a:t>Puan Türü</a:t>
                      </a:r>
                      <a:endParaRPr lang="tr-TR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>
                          <a:effectLst/>
                        </a:rPr>
                        <a:t>18</a:t>
                      </a:r>
                      <a:endParaRPr lang="tr-TR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>
                          <a:effectLst/>
                        </a:rPr>
                        <a:t>5</a:t>
                      </a:r>
                      <a:endParaRPr lang="tr-TR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b"/>
                </a:tc>
              </a:tr>
              <a:tr h="554282"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>
                          <a:effectLst/>
                        </a:rPr>
                        <a:t>Baraj Puan</a:t>
                      </a:r>
                      <a:endParaRPr lang="tr-TR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>
                          <a:effectLst/>
                        </a:rPr>
                        <a:t>150/180</a:t>
                      </a:r>
                      <a:endParaRPr lang="tr-TR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>
                          <a:effectLst/>
                        </a:rPr>
                        <a:t>150/180</a:t>
                      </a:r>
                      <a:endParaRPr lang="tr-T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878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6519476"/>
              </p:ext>
            </p:extLst>
          </p:nvPr>
        </p:nvGraphicFramePr>
        <p:xfrm>
          <a:off x="0" y="0"/>
          <a:ext cx="12192000" cy="68580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0"/>
              </a:tblGrid>
              <a:tr h="6858002">
                <a:tc>
                  <a:txBody>
                    <a:bodyPr/>
                    <a:lstStyle/>
                    <a:p>
                      <a:pPr algn="l" fontAlgn="t"/>
                      <a:r>
                        <a:rPr lang="tr-TR" sz="1300" u="none" strike="noStrike" dirty="0" smtClean="0">
                          <a:effectLst/>
                        </a:rPr>
                        <a:t> </a:t>
                      </a:r>
                    </a:p>
                    <a:p>
                      <a:pPr algn="l" fontAlgn="t"/>
                      <a:endParaRPr lang="tr-TR" sz="1300" u="none" strike="noStrike" dirty="0" smtClean="0">
                        <a:effectLst/>
                      </a:endParaRPr>
                    </a:p>
                    <a:p>
                      <a:pPr algn="ctr" fontAlgn="t"/>
                      <a:r>
                        <a:rPr lang="tr-TR" sz="44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Yükseköğretim </a:t>
                      </a:r>
                      <a:r>
                        <a:rPr lang="tr-TR" sz="44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Kurumları Sınavı oturumlarında soru sayıları ve süreler ne şekilde</a:t>
                      </a:r>
                      <a:endParaRPr lang="tr-TR" sz="32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tr-TR" sz="44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olacaktır</a:t>
                      </a:r>
                      <a:r>
                        <a:rPr lang="tr-TR" sz="44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?</a:t>
                      </a:r>
                    </a:p>
                    <a:p>
                      <a:pPr algn="l" fontAlgn="t"/>
                      <a:endParaRPr lang="tr-TR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tr-TR" sz="4400" u="none" strike="noStrike" dirty="0">
                          <a:effectLst/>
                          <a:latin typeface="+mn-lt"/>
                        </a:rPr>
                        <a:t>Birinci Oturumda yapılacak Temel Yeterlilik Testi (TYT)’</a:t>
                      </a:r>
                      <a:r>
                        <a:rPr lang="tr-TR" sz="4400" u="none" strike="noStrike" dirty="0" err="1">
                          <a:effectLst/>
                          <a:latin typeface="+mn-lt"/>
                        </a:rPr>
                        <a:t>nde</a:t>
                      </a:r>
                      <a:r>
                        <a:rPr lang="tr-TR" sz="4400" u="none" strike="noStrike" dirty="0">
                          <a:effectLst/>
                          <a:latin typeface="+mn-lt"/>
                        </a:rPr>
                        <a:t>; 40 Türkçe, 40 </a:t>
                      </a:r>
                      <a:r>
                        <a:rPr lang="tr-TR" sz="4400" u="none" strike="noStrike" dirty="0" smtClean="0">
                          <a:effectLst/>
                          <a:latin typeface="+mn-lt"/>
                        </a:rPr>
                        <a:t>Temel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4400" u="none" strike="noStrike" dirty="0" smtClean="0">
                          <a:effectLst/>
                          <a:latin typeface="+mn-lt"/>
                        </a:rPr>
                        <a:t>Matematik </a:t>
                      </a:r>
                      <a:r>
                        <a:rPr lang="tr-TR" sz="4400" u="none" strike="noStrike" dirty="0">
                          <a:effectLst/>
                          <a:latin typeface="+mn-lt"/>
                        </a:rPr>
                        <a:t>olmak üzere toplam 80 soru </a:t>
                      </a:r>
                      <a:r>
                        <a:rPr lang="tr-TR" sz="4400" u="none" strike="noStrike" dirty="0" smtClean="0">
                          <a:effectLst/>
                          <a:latin typeface="+mn-lt"/>
                        </a:rPr>
                        <a:t>sorulacaktır.</a:t>
                      </a:r>
                      <a:r>
                        <a:rPr lang="tr-TR" sz="44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4400" u="none" strike="noStrike" dirty="0" smtClean="0">
                          <a:effectLst/>
                          <a:latin typeface="+mn-lt"/>
                        </a:rPr>
                        <a:t>Temel </a:t>
                      </a:r>
                      <a:r>
                        <a:rPr lang="tr-TR" sz="4400" u="none" strike="noStrike" dirty="0">
                          <a:effectLst/>
                          <a:latin typeface="+mn-lt"/>
                        </a:rPr>
                        <a:t>Yeterlilik Testi (TYT)</a:t>
                      </a:r>
                      <a:r>
                        <a:rPr lang="tr-TR" sz="4400" u="none" strike="noStrike" dirty="0" smtClean="0">
                          <a:effectLst/>
                          <a:latin typeface="+mn-lt"/>
                        </a:rPr>
                        <a:t>’</a:t>
                      </a:r>
                      <a:r>
                        <a:rPr lang="tr-TR" sz="4400" u="none" strike="noStrike" dirty="0" err="1" smtClean="0">
                          <a:effectLst/>
                          <a:latin typeface="+mn-lt"/>
                        </a:rPr>
                        <a:t>nin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4400" u="none" strike="noStrike" dirty="0" smtClean="0">
                          <a:effectLst/>
                          <a:latin typeface="+mn-lt"/>
                        </a:rPr>
                        <a:t>süresi </a:t>
                      </a:r>
                      <a:r>
                        <a:rPr lang="tr-TR" sz="4400" u="none" strike="noStrike" dirty="0">
                          <a:effectLst/>
                          <a:latin typeface="+mn-lt"/>
                        </a:rPr>
                        <a:t>90 dakikadır.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075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2637453"/>
              </p:ext>
            </p:extLst>
          </p:nvPr>
        </p:nvGraphicFramePr>
        <p:xfrm>
          <a:off x="0" y="-1"/>
          <a:ext cx="12192002" cy="72501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06548"/>
                <a:gridCol w="2858499"/>
                <a:gridCol w="2840631"/>
                <a:gridCol w="1286324"/>
              </a:tblGrid>
              <a:tr h="502920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tr-TR" sz="4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Birinci Oturum</a:t>
                      </a:r>
                      <a:endParaRPr lang="tr-TR" sz="36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5" marR="6605" marT="6605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5" marR="6605" marT="660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5" marR="6605" marT="660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5" marR="6605" marT="6605" marB="0" anchor="b"/>
                </a:tc>
              </a:tr>
              <a:tr h="457202">
                <a:tc>
                  <a:txBody>
                    <a:bodyPr/>
                    <a:lstStyle/>
                    <a:p>
                      <a:pPr algn="l" fontAlgn="b"/>
                      <a:endParaRPr lang="tr-TR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5" marR="6605" marT="66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5" marR="6605" marT="66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5" marR="6605" marT="66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5" marR="6605" marT="6605" marB="0" anchor="b"/>
                </a:tc>
              </a:tr>
              <a:tr h="502920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tr-TR" sz="4000" b="1" u="sng" strike="noStrike" dirty="0">
                          <a:effectLst/>
                        </a:rPr>
                        <a:t>Temel Yeterlilik Testi (TYT)</a:t>
                      </a:r>
                      <a:endParaRPr lang="tr-TR" sz="3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5" marR="6605" marT="6605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5" marR="6605" marT="660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5" marR="6605" marT="660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5" marR="6605" marT="6605" marB="0" anchor="b"/>
                </a:tc>
              </a:tr>
              <a:tr h="457202">
                <a:tc>
                  <a:txBody>
                    <a:bodyPr/>
                    <a:lstStyle/>
                    <a:p>
                      <a:pPr algn="l" fontAlgn="b"/>
                      <a:endParaRPr lang="tr-TR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5" marR="6605" marT="660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5" marR="6605" marT="660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5" marR="6605" marT="660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5" marR="6605" marT="660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583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  <a:latin typeface="+mn-lt"/>
                        </a:rPr>
                        <a:t>Temel Yeterlilik Testi</a:t>
                      </a:r>
                      <a:endParaRPr lang="tr-TR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6605" marR="6605" marT="66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u="none" strike="noStrike">
                          <a:effectLst/>
                          <a:latin typeface="+mn-lt"/>
                        </a:rPr>
                        <a:t>Soru Sayısı</a:t>
                      </a:r>
                      <a:endParaRPr lang="tr-TR" sz="1400" b="1" i="0" u="none" strike="noStrike">
                        <a:effectLst/>
                        <a:latin typeface="+mn-lt"/>
                      </a:endParaRPr>
                    </a:p>
                  </a:txBody>
                  <a:tcPr marL="6605" marR="6605" marT="6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u="none" strike="noStrike">
                          <a:effectLst/>
                          <a:latin typeface="+mn-lt"/>
                        </a:rPr>
                        <a:t>Toplam Süre</a:t>
                      </a:r>
                      <a:endParaRPr lang="tr-TR" sz="1400" b="1" i="0" u="none" strike="noStrike">
                        <a:effectLst/>
                        <a:latin typeface="+mn-lt"/>
                      </a:endParaRPr>
                    </a:p>
                  </a:txBody>
                  <a:tcPr marL="6605" marR="6605" marT="6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u="none" strike="noStrike">
                          <a:effectLst/>
                          <a:latin typeface="+mn-lt"/>
                        </a:rPr>
                        <a:t>Soru Başına Ortalama Süre</a:t>
                      </a:r>
                      <a:endParaRPr lang="tr-TR" sz="1400" b="1" i="0" u="none" strike="noStrike">
                        <a:effectLst/>
                        <a:latin typeface="+mn-lt"/>
                      </a:endParaRPr>
                    </a:p>
                  </a:txBody>
                  <a:tcPr marL="6605" marR="6605" marT="6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u="none" strike="noStrike" dirty="0">
                          <a:effectLst/>
                          <a:latin typeface="+mn-lt"/>
                        </a:rPr>
                        <a:t>Türkçe</a:t>
                      </a:r>
                      <a:endParaRPr lang="tr-TR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6605" marR="6605" marT="6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u="none" strike="noStrike">
                          <a:effectLst/>
                          <a:latin typeface="+mn-lt"/>
                        </a:rPr>
                        <a:t>40</a:t>
                      </a:r>
                      <a:endParaRPr lang="tr-TR" sz="1400" b="1" i="0" u="none" strike="noStrike">
                        <a:effectLst/>
                        <a:latin typeface="+mn-lt"/>
                      </a:endParaRPr>
                    </a:p>
                  </a:txBody>
                  <a:tcPr marL="6605" marR="6605" marT="6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tr-TR" sz="14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9263" marR="6605" marT="66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  <a:latin typeface="+mn-lt"/>
                        </a:rPr>
                        <a:t>1,125 dk</a:t>
                      </a:r>
                      <a:endParaRPr lang="tr-TR" sz="1400" b="1" i="0" u="none" strike="noStrike">
                        <a:effectLst/>
                        <a:latin typeface="+mn-lt"/>
                      </a:endParaRPr>
                    </a:p>
                  </a:txBody>
                  <a:tcPr marL="6605" marR="6605" marT="66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u="none" strike="noStrike" dirty="0">
                          <a:effectLst/>
                          <a:latin typeface="+mn-lt"/>
                        </a:rPr>
                        <a:t>Temel Matematik</a:t>
                      </a:r>
                      <a:endParaRPr lang="tr-TR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6605" marR="6605" marT="6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u="none" strike="noStrike" dirty="0">
                          <a:effectLst/>
                          <a:latin typeface="+mn-lt"/>
                        </a:rPr>
                        <a:t>40</a:t>
                      </a:r>
                      <a:endParaRPr lang="tr-TR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6605" marR="6605" marT="6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u="none" strike="noStrike" dirty="0">
                          <a:effectLst/>
                          <a:latin typeface="+mn-lt"/>
                        </a:rPr>
                        <a:t>Toplam</a:t>
                      </a:r>
                      <a:endParaRPr lang="tr-TR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6605" marR="6605" marT="6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u="none" strike="noStrike" dirty="0">
                          <a:effectLst/>
                          <a:latin typeface="+mn-lt"/>
                        </a:rPr>
                        <a:t>80</a:t>
                      </a:r>
                      <a:endParaRPr lang="tr-TR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6605" marR="6605" marT="6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u="none" strike="noStrike">
                          <a:effectLst/>
                          <a:latin typeface="+mn-lt"/>
                        </a:rPr>
                        <a:t>90 dk.</a:t>
                      </a:r>
                      <a:endParaRPr lang="tr-TR" sz="1400" b="1" i="0" u="none" strike="noStrike">
                        <a:effectLst/>
                        <a:latin typeface="+mn-lt"/>
                      </a:endParaRPr>
                    </a:p>
                  </a:txBody>
                  <a:tcPr marL="6605" marR="6605" marT="6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57202">
                <a:tc>
                  <a:txBody>
                    <a:bodyPr/>
                    <a:lstStyle/>
                    <a:p>
                      <a:pPr algn="ctr" fontAlgn="b"/>
                      <a:endParaRPr lang="tr-TR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6605" marR="6605" marT="6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6605" marR="6605" marT="6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6605" marR="6605" marT="6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1" i="0" u="none" strike="noStrike">
                        <a:effectLst/>
                        <a:latin typeface="+mn-lt"/>
                      </a:endParaRPr>
                    </a:p>
                  </a:txBody>
                  <a:tcPr marL="6605" marR="6605" marT="6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ctr" fontAlgn="t"/>
                      <a:r>
                        <a:rPr lang="tr-TR" sz="1800" b="1" u="none" strike="noStrike" dirty="0">
                          <a:effectLst/>
                          <a:latin typeface="+mn-lt"/>
                        </a:rPr>
                        <a:t>İkinci Oturumda adaylara Türk Dili ve Edebiyatı-Sosyal Bilimler-1 Testinde 40, Sosyal</a:t>
                      </a:r>
                      <a:endParaRPr lang="tr-TR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6605" marR="6605" marT="660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6605" marR="6605" marT="660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6605" marR="6605" marT="6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1" i="0" u="none" strike="noStrike">
                        <a:effectLst/>
                        <a:latin typeface="+mn-lt"/>
                      </a:endParaRPr>
                    </a:p>
                  </a:txBody>
                  <a:tcPr marL="6605" marR="6605" marT="6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ctr" fontAlgn="t"/>
                      <a:r>
                        <a:rPr lang="tr-TR" sz="1800" b="1" u="none" strike="noStrike" dirty="0">
                          <a:effectLst/>
                          <a:latin typeface="+mn-lt"/>
                        </a:rPr>
                        <a:t>Bilimler-2 Testinde 40, Matematik Testinde 40 ve Fen Bilimleri Testinde 40 olmak</a:t>
                      </a:r>
                      <a:endParaRPr lang="tr-TR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6605" marR="6605" marT="660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1" i="0" u="none" strike="noStrike">
                        <a:effectLst/>
                        <a:latin typeface="+mn-lt"/>
                      </a:endParaRPr>
                    </a:p>
                  </a:txBody>
                  <a:tcPr marL="6605" marR="6605" marT="660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6605" marR="6605" marT="6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1" i="0" u="none" strike="noStrike">
                        <a:effectLst/>
                        <a:latin typeface="+mn-lt"/>
                      </a:endParaRPr>
                    </a:p>
                  </a:txBody>
                  <a:tcPr marL="6605" marR="6605" marT="6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ctr" fontAlgn="t"/>
                      <a:r>
                        <a:rPr lang="tr-TR" sz="1800" b="1" u="none" strike="noStrike" dirty="0">
                          <a:effectLst/>
                          <a:latin typeface="+mn-lt"/>
                        </a:rPr>
                        <a:t>üzere toplam 160 soru sorulacaktır.</a:t>
                      </a:r>
                      <a:endParaRPr lang="tr-TR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6605" marR="6605" marT="660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1" i="0" u="none" strike="noStrike">
                        <a:effectLst/>
                        <a:latin typeface="+mn-lt"/>
                      </a:endParaRPr>
                    </a:p>
                  </a:txBody>
                  <a:tcPr marL="6605" marR="6605" marT="660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6605" marR="6605" marT="6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6605" marR="6605" marT="6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2">
                <a:tc>
                  <a:txBody>
                    <a:bodyPr/>
                    <a:lstStyle/>
                    <a:p>
                      <a:pPr algn="ctr" fontAlgn="b"/>
                      <a:endParaRPr lang="tr-TR" sz="1400" b="1" i="0" u="none" strike="noStrike">
                        <a:effectLst/>
                        <a:latin typeface="+mn-lt"/>
                      </a:endParaRPr>
                    </a:p>
                  </a:txBody>
                  <a:tcPr marL="6605" marR="6605" marT="6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1" i="0" u="none" strike="noStrike">
                        <a:effectLst/>
                        <a:latin typeface="+mn-lt"/>
                      </a:endParaRPr>
                    </a:p>
                  </a:txBody>
                  <a:tcPr marL="6605" marR="6605" marT="6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6605" marR="6605" marT="6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6605" marR="6605" marT="66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771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2041670"/>
              </p:ext>
            </p:extLst>
          </p:nvPr>
        </p:nvGraphicFramePr>
        <p:xfrm>
          <a:off x="0" y="-4"/>
          <a:ext cx="12192000" cy="68580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0"/>
              </a:tblGrid>
              <a:tr h="6858004">
                <a:tc>
                  <a:txBody>
                    <a:bodyPr/>
                    <a:lstStyle/>
                    <a:p>
                      <a:pPr marL="342900" indent="-342900" algn="ctr" fontAlgn="t">
                        <a:buFont typeface="Wingdings" panose="05000000000000000000" pitchFamily="2" charset="2"/>
                        <a:buChar char="Ø"/>
                      </a:pPr>
                      <a:endParaRPr lang="tr-TR" sz="2800" u="none" strike="noStrike" dirty="0" smtClean="0">
                        <a:effectLst/>
                        <a:latin typeface="+mn-lt"/>
                      </a:endParaRPr>
                    </a:p>
                    <a:p>
                      <a:pPr marL="514350" indent="-514350" algn="ctr" fontAlgn="t">
                        <a:buFont typeface="Wingdings" panose="05000000000000000000" pitchFamily="2" charset="2"/>
                        <a:buChar char="Ø"/>
                      </a:pPr>
                      <a:r>
                        <a:rPr lang="tr-TR" sz="2800" u="none" strike="noStrike" dirty="0" smtClean="0">
                          <a:effectLst/>
                          <a:latin typeface="+mn-lt"/>
                        </a:rPr>
                        <a:t>Adayın </a:t>
                      </a:r>
                      <a:r>
                        <a:rPr lang="tr-TR" sz="2800" u="none" strike="noStrike" dirty="0">
                          <a:effectLst/>
                          <a:latin typeface="+mn-lt"/>
                        </a:rPr>
                        <a:t>Sözel, Sayısal, Eşit Ağırlık puan türlerinden birinin oluşması için </a:t>
                      </a:r>
                      <a:r>
                        <a:rPr lang="tr-TR" sz="2800" u="none" strike="noStrike" dirty="0" smtClean="0">
                          <a:effectLst/>
                          <a:latin typeface="+mn-lt"/>
                        </a:rPr>
                        <a:t>ilgili</a:t>
                      </a:r>
                      <a:r>
                        <a:rPr lang="tr-TR" sz="18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2800" u="none" strike="noStrike" dirty="0" smtClean="0">
                          <a:effectLst/>
                          <a:latin typeface="+mn-lt"/>
                        </a:rPr>
                        <a:t>iki </a:t>
                      </a:r>
                      <a:r>
                        <a:rPr lang="tr-TR" sz="2800" u="none" strike="noStrike" dirty="0">
                          <a:effectLst/>
                          <a:latin typeface="+mn-lt"/>
                        </a:rPr>
                        <a:t>testten 80 soru cevaplandırması gerekmektedir</a:t>
                      </a:r>
                      <a:r>
                        <a:rPr lang="tr-TR" sz="2800" u="none" strike="noStrike" dirty="0" smtClean="0">
                          <a:effectLst/>
                          <a:latin typeface="+mn-lt"/>
                        </a:rPr>
                        <a:t>.</a:t>
                      </a:r>
                    </a:p>
                    <a:p>
                      <a:pPr marL="285750" indent="-285750" algn="ctr" fontAlgn="t">
                        <a:buFont typeface="Wingdings" panose="05000000000000000000" pitchFamily="2" charset="2"/>
                        <a:buChar char="Ø"/>
                      </a:pPr>
                      <a:endParaRPr lang="tr-TR" sz="2800" b="0" i="0" u="none" strike="noStrike" dirty="0" smtClean="0">
                        <a:effectLst/>
                        <a:latin typeface="+mn-lt"/>
                      </a:endParaRPr>
                    </a:p>
                    <a:p>
                      <a:pPr marL="285750" indent="-285750" algn="ctr" fontAlgn="t">
                        <a:buFont typeface="Wingdings" panose="05000000000000000000" pitchFamily="2" charset="2"/>
                        <a:buChar char="Ø"/>
                      </a:pPr>
                      <a:endParaRPr lang="tr-TR" sz="1800" b="0" i="0" u="none" strike="noStrike" dirty="0">
                        <a:effectLst/>
                        <a:latin typeface="+mn-lt"/>
                      </a:endParaRPr>
                    </a:p>
                    <a:p>
                      <a:pPr marL="342900" indent="-342900" algn="ctr" fontAlgn="t">
                        <a:buFont typeface="Wingdings" panose="05000000000000000000" pitchFamily="2" charset="2"/>
                        <a:buChar char="Ø"/>
                      </a:pPr>
                      <a:r>
                        <a:rPr lang="tr-TR" sz="2800" u="none" strike="noStrike" dirty="0" smtClean="0">
                          <a:effectLst/>
                          <a:latin typeface="+mn-lt"/>
                        </a:rPr>
                        <a:t>Adayın</a:t>
                      </a:r>
                      <a:r>
                        <a:rPr lang="tr-TR" sz="2800" u="none" strike="noStrike" dirty="0">
                          <a:effectLst/>
                          <a:latin typeface="+mn-lt"/>
                        </a:rPr>
                        <a:t>, Sözel, Sayısal, Eşit Ağırlık puan türlerinin üçünün de oluşması için </a:t>
                      </a:r>
                      <a:r>
                        <a:rPr lang="tr-TR" sz="2800" u="none" strike="noStrike" dirty="0" smtClean="0">
                          <a:effectLst/>
                          <a:latin typeface="+mn-lt"/>
                        </a:rPr>
                        <a:t>dört</a:t>
                      </a:r>
                      <a:r>
                        <a:rPr lang="tr-TR" sz="18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2800" u="none" strike="noStrike" dirty="0" smtClean="0">
                          <a:effectLst/>
                          <a:latin typeface="+mn-lt"/>
                        </a:rPr>
                        <a:t>testin </a:t>
                      </a:r>
                      <a:r>
                        <a:rPr lang="tr-TR" sz="2800" u="none" strike="noStrike" dirty="0">
                          <a:effectLst/>
                          <a:latin typeface="+mn-lt"/>
                        </a:rPr>
                        <a:t>tüm sorularını yani 160 </a:t>
                      </a:r>
                      <a:r>
                        <a:rPr lang="tr-TR" sz="2800" u="none" strike="noStrike" dirty="0" smtClean="0">
                          <a:effectLst/>
                          <a:latin typeface="+mn-lt"/>
                        </a:rPr>
                        <a:t>soru</a:t>
                      </a:r>
                      <a:r>
                        <a:rPr lang="tr-TR" sz="28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2800" u="none" strike="noStrike" dirty="0" smtClean="0">
                          <a:effectLst/>
                          <a:latin typeface="+mn-lt"/>
                        </a:rPr>
                        <a:t>cevaplandırması </a:t>
                      </a:r>
                      <a:r>
                        <a:rPr lang="tr-TR" sz="2800" u="none" strike="noStrike" dirty="0">
                          <a:effectLst/>
                          <a:latin typeface="+mn-lt"/>
                        </a:rPr>
                        <a:t>gerekmektedir</a:t>
                      </a:r>
                      <a:r>
                        <a:rPr lang="tr-TR" sz="2800" u="none" strike="noStrike" dirty="0" smtClean="0">
                          <a:effectLst/>
                          <a:latin typeface="+mn-lt"/>
                        </a:rPr>
                        <a:t>.</a:t>
                      </a:r>
                    </a:p>
                    <a:p>
                      <a:pPr marL="0" indent="0" algn="ctr" fontAlgn="t">
                        <a:buFont typeface="Wingdings" panose="05000000000000000000" pitchFamily="2" charset="2"/>
                        <a:buNone/>
                      </a:pPr>
                      <a:endParaRPr lang="tr-TR" sz="2800" u="none" strike="noStrike" dirty="0" smtClean="0">
                        <a:effectLst/>
                        <a:latin typeface="+mn-lt"/>
                      </a:endParaRPr>
                    </a:p>
                    <a:p>
                      <a:pPr marL="285750" indent="-285750" algn="ctr" fontAlgn="t">
                        <a:buFont typeface="Wingdings" panose="05000000000000000000" pitchFamily="2" charset="2"/>
                        <a:buChar char="Ø"/>
                      </a:pPr>
                      <a:endParaRPr lang="tr-TR" sz="1800" b="0" i="0" u="none" strike="noStrike" dirty="0">
                        <a:effectLst/>
                        <a:latin typeface="+mn-lt"/>
                      </a:endParaRPr>
                    </a:p>
                    <a:p>
                      <a:pPr marL="342900" indent="-342900" algn="ctr" fontAlgn="t">
                        <a:buFont typeface="Wingdings" panose="05000000000000000000" pitchFamily="2" charset="2"/>
                        <a:buChar char="Ø"/>
                      </a:pPr>
                      <a:r>
                        <a:rPr lang="tr-TR" sz="2800" u="none" strike="noStrike" dirty="0" smtClean="0">
                          <a:effectLst/>
                          <a:latin typeface="+mn-lt"/>
                        </a:rPr>
                        <a:t>Adayın</a:t>
                      </a:r>
                      <a:r>
                        <a:rPr lang="tr-TR" sz="2800" u="none" strike="noStrike" dirty="0">
                          <a:effectLst/>
                          <a:latin typeface="+mn-lt"/>
                        </a:rPr>
                        <a:t>, Sözel ve Eşit Ağırlık puan türlerinin oluşması için ilgili üç testten </a:t>
                      </a:r>
                      <a:r>
                        <a:rPr lang="tr-TR" sz="2800" u="none" strike="noStrike" dirty="0" smtClean="0">
                          <a:effectLst/>
                          <a:latin typeface="+mn-lt"/>
                        </a:rPr>
                        <a:t>120</a:t>
                      </a:r>
                      <a:r>
                        <a:rPr lang="tr-TR" sz="18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2800" u="none" strike="noStrike" dirty="0" smtClean="0">
                          <a:effectLst/>
                          <a:latin typeface="+mn-lt"/>
                        </a:rPr>
                        <a:t>soru </a:t>
                      </a:r>
                      <a:r>
                        <a:rPr lang="tr-TR" sz="2800" u="none" strike="noStrike" dirty="0">
                          <a:effectLst/>
                          <a:latin typeface="+mn-lt"/>
                        </a:rPr>
                        <a:t>cevaplandırması gerekmektedir</a:t>
                      </a:r>
                      <a:r>
                        <a:rPr lang="tr-TR" sz="2800" u="none" strike="noStrike" dirty="0" smtClean="0">
                          <a:effectLst/>
                          <a:latin typeface="+mn-lt"/>
                        </a:rPr>
                        <a:t>.</a:t>
                      </a:r>
                    </a:p>
                    <a:p>
                      <a:pPr marL="342900" indent="-342900" algn="ctr" fontAlgn="t">
                        <a:buFont typeface="Wingdings" panose="05000000000000000000" pitchFamily="2" charset="2"/>
                        <a:buChar char="Ø"/>
                      </a:pPr>
                      <a:endParaRPr lang="tr-TR" sz="2800" u="none" strike="noStrike" dirty="0" smtClean="0">
                        <a:effectLst/>
                        <a:latin typeface="+mn-lt"/>
                      </a:endParaRPr>
                    </a:p>
                    <a:p>
                      <a:pPr marL="0" indent="0" algn="ctr" fontAlgn="t">
                        <a:buFont typeface="Wingdings" panose="05000000000000000000" pitchFamily="2" charset="2"/>
                        <a:buNone/>
                      </a:pPr>
                      <a:endParaRPr lang="tr-TR" sz="1800" b="0" i="0" u="none" strike="noStrike" dirty="0">
                        <a:effectLst/>
                        <a:latin typeface="+mn-lt"/>
                      </a:endParaRPr>
                    </a:p>
                    <a:p>
                      <a:pPr marL="342900" indent="-342900" algn="ctr" fontAlgn="t">
                        <a:buFont typeface="Wingdings" panose="05000000000000000000" pitchFamily="2" charset="2"/>
                        <a:buChar char="Ø"/>
                      </a:pPr>
                      <a:r>
                        <a:rPr lang="tr-TR" sz="2800" u="none" strike="noStrike" dirty="0" smtClean="0">
                          <a:effectLst/>
                          <a:latin typeface="+mn-lt"/>
                        </a:rPr>
                        <a:t>Adayın</a:t>
                      </a:r>
                      <a:r>
                        <a:rPr lang="tr-TR" sz="2800" u="none" strike="noStrike" dirty="0">
                          <a:effectLst/>
                          <a:latin typeface="+mn-lt"/>
                        </a:rPr>
                        <a:t>, Sayısal ve Eşit Ağırlık puan türlerinin oluşması için ilgili üç testten </a:t>
                      </a:r>
                      <a:r>
                        <a:rPr lang="tr-TR" sz="2800" u="none" strike="noStrike" dirty="0" smtClean="0">
                          <a:effectLst/>
                          <a:latin typeface="+mn-lt"/>
                        </a:rPr>
                        <a:t>120</a:t>
                      </a:r>
                      <a:r>
                        <a:rPr lang="tr-TR" sz="18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2800" u="none" strike="noStrike" dirty="0" smtClean="0">
                          <a:effectLst/>
                          <a:latin typeface="+mn-lt"/>
                        </a:rPr>
                        <a:t>soru </a:t>
                      </a:r>
                      <a:r>
                        <a:rPr lang="tr-TR" sz="2800" u="none" strike="noStrike" dirty="0">
                          <a:effectLst/>
                          <a:latin typeface="+mn-lt"/>
                        </a:rPr>
                        <a:t>cevaplandırması gerekmektedir</a:t>
                      </a:r>
                      <a:r>
                        <a:rPr lang="tr-TR" sz="2800" u="none" strike="noStrike" dirty="0" smtClean="0">
                          <a:effectLst/>
                          <a:latin typeface="+mn-lt"/>
                        </a:rPr>
                        <a:t>.</a:t>
                      </a:r>
                    </a:p>
                    <a:p>
                      <a:pPr marL="285750" indent="-285750" algn="ctr" fontAlgn="t">
                        <a:buFont typeface="Wingdings" panose="05000000000000000000" pitchFamily="2" charset="2"/>
                        <a:buChar char="Ø"/>
                      </a:pPr>
                      <a:endParaRPr lang="tr-TR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6971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9202602"/>
              </p:ext>
            </p:extLst>
          </p:nvPr>
        </p:nvGraphicFramePr>
        <p:xfrm>
          <a:off x="2" y="-7"/>
          <a:ext cx="12192000" cy="7124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97751"/>
                <a:gridCol w="2304647"/>
                <a:gridCol w="2290243"/>
                <a:gridCol w="1037092"/>
                <a:gridCol w="781935"/>
                <a:gridCol w="395083"/>
                <a:gridCol w="395083"/>
                <a:gridCol w="395083"/>
                <a:gridCol w="395083"/>
              </a:tblGrid>
              <a:tr h="207305">
                <a:tc gridSpan="9">
                  <a:txBody>
                    <a:bodyPr/>
                    <a:lstStyle/>
                    <a:p>
                      <a:pPr algn="ctr" fontAlgn="t"/>
                      <a:r>
                        <a:rPr lang="tr-TR" sz="20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İ</a:t>
                      </a:r>
                      <a:r>
                        <a:rPr lang="tr-TR" sz="20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kinci </a:t>
                      </a:r>
                      <a:r>
                        <a:rPr lang="tr-TR" sz="20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Oturum</a:t>
                      </a:r>
                      <a:endParaRPr lang="tr-TR" sz="18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5325" marR="5325" marT="5325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25" marR="5325" marT="53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25" marR="5325" marT="53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25" marR="5325" marT="53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25" marR="5325" marT="53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25" marR="5325" marT="53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25" marR="5325" marT="53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25" marR="5325" marT="53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25" marR="5325" marT="5325" marB="0" anchor="b"/>
                </a:tc>
              </a:tr>
              <a:tr h="188458"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25" marR="5325" marT="53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5325" marR="5325" marT="53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5325" marR="5325" marT="53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25" marR="5325" marT="53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25" marR="5325" marT="53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25" marR="5325" marT="53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25" marR="5325" marT="53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25" marR="5325" marT="53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25" marR="5325" marT="5325" marB="0" anchor="b"/>
                </a:tc>
              </a:tr>
              <a:tr h="207305">
                <a:tc gridSpan="9">
                  <a:txBody>
                    <a:bodyPr/>
                    <a:lstStyle/>
                    <a:p>
                      <a:pPr algn="ctr" fontAlgn="t"/>
                      <a:r>
                        <a:rPr lang="tr-TR" sz="1200" b="1" u="sng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Sözel, Sayısal ve Eşit Ağırlık Testleri</a:t>
                      </a:r>
                      <a:endParaRPr lang="tr-TR" sz="11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5325" marR="5325" marT="5325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25" marR="5325" marT="53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25" marR="5325" marT="53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25" marR="5325" marT="53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25" marR="5325" marT="53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25" marR="5325" marT="53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25" marR="5325" marT="53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25" marR="5325" marT="53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25" marR="5325" marT="5325" marB="0" anchor="b"/>
                </a:tc>
              </a:tr>
              <a:tr h="188458"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25" marR="5325" marT="53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5325" marR="5325" marT="53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25" marR="5325" marT="53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25" marR="5325" marT="53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25" marR="5325" marT="53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25" marR="5325" marT="53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25" marR="5325" marT="53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25" marR="5325" marT="5325" marB="0" anchor="b"/>
                </a:tc>
              </a:tr>
              <a:tr h="20541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  <a:latin typeface="+mn-lt"/>
                        </a:rPr>
                        <a:t>Testler</a:t>
                      </a:r>
                      <a:endParaRPr lang="tr-TR" sz="1100" b="1" i="0" u="none" strike="noStrike" dirty="0">
                        <a:effectLst/>
                        <a:latin typeface="+mn-lt"/>
                      </a:endParaRPr>
                    </a:p>
                  </a:txBody>
                  <a:tcPr marL="5325" marR="5325" marT="53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  <a:latin typeface="+mn-lt"/>
                        </a:rPr>
                        <a:t>Soru Sayısı</a:t>
                      </a:r>
                      <a:endParaRPr lang="tr-TR" sz="1100" b="1" i="0" u="none" strike="noStrike">
                        <a:effectLst/>
                        <a:latin typeface="+mn-lt"/>
                      </a:endParaRPr>
                    </a:p>
                  </a:txBody>
                  <a:tcPr marL="5325" marR="5325" marT="53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r-TR" sz="700" u="none" strike="noStrike" dirty="0">
                          <a:effectLst/>
                        </a:rPr>
                        <a:t>Cevaplanacak Soru Sayısına Göre Soru Başına Ortalama Süreler</a:t>
                      </a:r>
                      <a:endParaRPr lang="tr-TR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25" marR="5325" marT="53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25" marR="5325" marT="5325" marB="0" anchor="b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25" marR="5325" marT="5325" marB="0" anchor="b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25" marR="5325" marT="5325" marB="0" anchor="b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25" marR="5325" marT="5325" marB="0" anchor="b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60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u="none" strike="noStrike">
                          <a:effectLst/>
                          <a:latin typeface="+mn-lt"/>
                        </a:rPr>
                        <a:t>İki Test 80 Soru</a:t>
                      </a:r>
                      <a:endParaRPr lang="tr-TR" sz="1100" b="1" i="0" u="none" strike="noStrike">
                        <a:effectLst/>
                        <a:latin typeface="+mn-lt"/>
                      </a:endParaRPr>
                    </a:p>
                  </a:txBody>
                  <a:tcPr marL="127807" marR="5325" marT="53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u="none" strike="noStrike">
                          <a:effectLst/>
                          <a:latin typeface="+mn-lt"/>
                        </a:rPr>
                        <a:t>Üç Test 120 Soru</a:t>
                      </a:r>
                      <a:endParaRPr lang="tr-TR" sz="1100" b="1" i="0" u="none" strike="noStrike">
                        <a:effectLst/>
                        <a:latin typeface="+mn-lt"/>
                      </a:endParaRPr>
                    </a:p>
                  </a:txBody>
                  <a:tcPr marL="127807" marR="5325" marT="53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u="none" strike="noStrike" dirty="0">
                          <a:effectLst/>
                          <a:latin typeface="+mn-lt"/>
                        </a:rPr>
                        <a:t>Dört Test 160 Soru</a:t>
                      </a:r>
                      <a:endParaRPr lang="tr-TR" sz="1100" b="1" i="0" u="none" strike="noStrike" dirty="0">
                        <a:effectLst/>
                        <a:latin typeface="+mn-lt"/>
                      </a:endParaRPr>
                    </a:p>
                  </a:txBody>
                  <a:tcPr marL="63903" marR="5325" marT="53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730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u="none" strike="noStrike">
                          <a:effectLst/>
                          <a:latin typeface="+mn-lt"/>
                        </a:rPr>
                        <a:t>Türk Dili ve Edebiyatı-Sosyal Bilimler-1</a:t>
                      </a:r>
                      <a:endParaRPr lang="tr-TR" sz="1100" b="1" i="0" u="none" strike="noStrike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u="none" strike="noStrike" dirty="0">
                          <a:effectLst/>
                          <a:latin typeface="+mn-lt"/>
                        </a:rPr>
                        <a:t>40</a:t>
                      </a:r>
                      <a:endParaRPr lang="tr-TR" sz="1100" b="1" i="0" u="none" strike="noStrike" dirty="0">
                        <a:effectLst/>
                        <a:latin typeface="+mn-lt"/>
                      </a:endParaRPr>
                    </a:p>
                  </a:txBody>
                  <a:tcPr marL="63903" marR="5325" marT="53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  <a:latin typeface="+mn-lt"/>
                        </a:rPr>
                        <a:t>2,25 </a:t>
                      </a:r>
                      <a:r>
                        <a:rPr lang="tr-TR" sz="1200" b="1" u="none" strike="noStrike" dirty="0" err="1">
                          <a:effectLst/>
                          <a:latin typeface="+mn-lt"/>
                        </a:rPr>
                        <a:t>dk</a:t>
                      </a:r>
                      <a:endParaRPr lang="tr-TR" sz="1100" b="1" i="0" u="none" strike="noStrike" dirty="0">
                        <a:effectLst/>
                        <a:latin typeface="+mn-lt"/>
                      </a:endParaRPr>
                    </a:p>
                  </a:txBody>
                  <a:tcPr marL="127807" marR="5325" marT="53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  <a:latin typeface="+mn-lt"/>
                        </a:rPr>
                        <a:t>1,5 </a:t>
                      </a:r>
                      <a:r>
                        <a:rPr lang="tr-TR" sz="1200" b="1" u="none" strike="noStrike" dirty="0" err="1">
                          <a:effectLst/>
                          <a:latin typeface="+mn-lt"/>
                        </a:rPr>
                        <a:t>dk</a:t>
                      </a:r>
                      <a:endParaRPr lang="tr-TR" sz="1100" b="1" i="0" u="none" strike="noStrike" dirty="0">
                        <a:effectLst/>
                        <a:latin typeface="+mn-lt"/>
                      </a:endParaRPr>
                    </a:p>
                  </a:txBody>
                  <a:tcPr marL="5325" marR="5325" marT="53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  <a:latin typeface="+mn-lt"/>
                        </a:rPr>
                        <a:t>1,125 </a:t>
                      </a:r>
                      <a:r>
                        <a:rPr lang="tr-TR" sz="1200" b="1" u="none" strike="noStrike" dirty="0" err="1">
                          <a:effectLst/>
                          <a:latin typeface="+mn-lt"/>
                        </a:rPr>
                        <a:t>dk</a:t>
                      </a:r>
                      <a:endParaRPr lang="tr-TR" sz="1100" b="1" i="0" u="none" strike="noStrike" dirty="0">
                        <a:effectLst/>
                        <a:latin typeface="+mn-lt"/>
                      </a:endParaRPr>
                    </a:p>
                  </a:txBody>
                  <a:tcPr marL="63903" marR="5325" marT="53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730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u="none" strike="noStrike" dirty="0">
                          <a:effectLst/>
                          <a:latin typeface="+mn-lt"/>
                        </a:rPr>
                        <a:t>Sosyal Bilimler-2</a:t>
                      </a:r>
                      <a:endParaRPr lang="tr-TR" sz="1100" b="1" i="0" u="none" strike="noStrike" dirty="0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u="none" strike="noStrike" dirty="0">
                          <a:effectLst/>
                          <a:latin typeface="+mn-lt"/>
                        </a:rPr>
                        <a:t>40</a:t>
                      </a:r>
                      <a:endParaRPr lang="tr-TR" sz="1100" b="1" i="0" u="none" strike="noStrike" dirty="0">
                        <a:effectLst/>
                        <a:latin typeface="+mn-lt"/>
                      </a:endParaRPr>
                    </a:p>
                  </a:txBody>
                  <a:tcPr marL="63903" marR="5325" marT="53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730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u="none" strike="noStrike" dirty="0">
                          <a:effectLst/>
                          <a:latin typeface="+mn-lt"/>
                        </a:rPr>
                        <a:t>Matematik</a:t>
                      </a:r>
                      <a:endParaRPr lang="tr-TR" sz="1100" b="1" i="0" u="none" strike="noStrike" dirty="0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u="none" strike="noStrike" dirty="0">
                          <a:effectLst/>
                          <a:latin typeface="+mn-lt"/>
                        </a:rPr>
                        <a:t>40</a:t>
                      </a:r>
                      <a:endParaRPr lang="tr-TR" sz="1100" b="1" i="0" u="none" strike="noStrike" dirty="0">
                        <a:effectLst/>
                        <a:latin typeface="+mn-lt"/>
                      </a:endParaRPr>
                    </a:p>
                  </a:txBody>
                  <a:tcPr marL="63903" marR="5325" marT="53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730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u="none" strike="noStrike" dirty="0">
                          <a:effectLst/>
                          <a:latin typeface="+mn-lt"/>
                        </a:rPr>
                        <a:t>Fen Bilimleri</a:t>
                      </a:r>
                      <a:endParaRPr lang="tr-TR" sz="1100" b="1" i="0" u="none" strike="noStrike" dirty="0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u="none" strike="noStrike" dirty="0">
                          <a:effectLst/>
                          <a:latin typeface="+mn-lt"/>
                        </a:rPr>
                        <a:t>40</a:t>
                      </a:r>
                      <a:endParaRPr lang="tr-TR" sz="1100" b="1" i="0" u="none" strike="noStrike" dirty="0">
                        <a:effectLst/>
                        <a:latin typeface="+mn-lt"/>
                      </a:endParaRPr>
                    </a:p>
                  </a:txBody>
                  <a:tcPr marL="63903" marR="5325" marT="53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730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u="none" strike="noStrike" dirty="0">
                          <a:effectLst/>
                          <a:latin typeface="+mn-lt"/>
                        </a:rPr>
                        <a:t>Toplam</a:t>
                      </a:r>
                      <a:endParaRPr lang="tr-TR" sz="1100" b="1" i="0" u="none" strike="noStrike" dirty="0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u="none" strike="noStrike">
                          <a:effectLst/>
                          <a:latin typeface="+mn-lt"/>
                        </a:rPr>
                        <a:t>160</a:t>
                      </a:r>
                      <a:endParaRPr lang="tr-TR" sz="1100" b="1" i="0" u="none" strike="noStrike">
                        <a:effectLst/>
                        <a:latin typeface="+mn-lt"/>
                      </a:endParaRPr>
                    </a:p>
                  </a:txBody>
                  <a:tcPr marL="63903" marR="5325" marT="53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u="none" strike="noStrike">
                          <a:effectLst/>
                          <a:latin typeface="+mn-lt"/>
                        </a:rPr>
                        <a:t>180 dk (3 saat)</a:t>
                      </a:r>
                      <a:endParaRPr lang="tr-TR" sz="1100" b="1" i="0" u="none" strike="noStrike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u="none" strike="noStrike" dirty="0">
                          <a:effectLst/>
                          <a:latin typeface="+mn-lt"/>
                        </a:rPr>
                        <a:t>180 </a:t>
                      </a:r>
                      <a:r>
                        <a:rPr lang="tr-TR" sz="1200" b="1" u="none" strike="noStrike" dirty="0" err="1">
                          <a:effectLst/>
                          <a:latin typeface="+mn-lt"/>
                        </a:rPr>
                        <a:t>dk</a:t>
                      </a:r>
                      <a:r>
                        <a:rPr lang="tr-TR" sz="1200" b="1" u="none" strike="noStrike" dirty="0">
                          <a:effectLst/>
                          <a:latin typeface="+mn-lt"/>
                        </a:rPr>
                        <a:t> (3 saat)</a:t>
                      </a:r>
                      <a:endParaRPr lang="tr-TR" sz="1100" b="1" i="0" u="none" strike="noStrike" dirty="0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u="none" strike="noStrike" dirty="0">
                          <a:effectLst/>
                          <a:latin typeface="+mn-lt"/>
                        </a:rPr>
                        <a:t>180 </a:t>
                      </a:r>
                      <a:r>
                        <a:rPr lang="tr-TR" sz="1200" b="1" u="none" strike="noStrike" dirty="0" err="1">
                          <a:effectLst/>
                          <a:latin typeface="+mn-lt"/>
                        </a:rPr>
                        <a:t>dk</a:t>
                      </a:r>
                      <a:r>
                        <a:rPr lang="tr-TR" sz="1200" b="1" u="none" strike="noStrike" dirty="0">
                          <a:effectLst/>
                          <a:latin typeface="+mn-lt"/>
                        </a:rPr>
                        <a:t>(3 saat)</a:t>
                      </a:r>
                      <a:endParaRPr lang="tr-TR" sz="1100" b="1" i="0" u="none" strike="noStrike" dirty="0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8458">
                <a:tc>
                  <a:txBody>
                    <a:bodyPr/>
                    <a:lstStyle/>
                    <a:p>
                      <a:pPr algn="ctr" fontAlgn="b"/>
                      <a:endParaRPr lang="tr-TR" sz="1100" b="1" i="0" u="none" strike="noStrike" dirty="0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1" i="0" u="none" strike="noStrike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1" i="0" u="none" strike="noStrike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1" i="0" u="none" strike="noStrike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1" i="0" u="none" strike="noStrike" dirty="0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21476">
                <a:tc gridSpan="9">
                  <a:txBody>
                    <a:bodyPr/>
                    <a:lstStyle/>
                    <a:p>
                      <a:pPr algn="just" fontAlgn="t"/>
                      <a:r>
                        <a:rPr lang="tr-TR" sz="2000" u="none" strike="noStrike" dirty="0">
                          <a:effectLst/>
                          <a:latin typeface="+mn-lt"/>
                        </a:rPr>
                        <a:t>Geçmiş yıllarda yapılan sınavlarda soru başına 0,81 - 1,68 dakika arasında </a:t>
                      </a:r>
                      <a:r>
                        <a:rPr lang="tr-TR" sz="2000" u="none" strike="noStrike" dirty="0" smtClean="0">
                          <a:effectLst/>
                          <a:latin typeface="+mn-lt"/>
                        </a:rPr>
                        <a:t>değişen</a:t>
                      </a:r>
                      <a:r>
                        <a:rPr lang="tr-TR" sz="18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2000" u="none" strike="noStrike" dirty="0" smtClean="0">
                          <a:effectLst/>
                          <a:latin typeface="+mn-lt"/>
                        </a:rPr>
                        <a:t>süreler </a:t>
                      </a:r>
                      <a:r>
                        <a:rPr lang="tr-TR" sz="2000" u="none" strike="noStrike" dirty="0">
                          <a:effectLst/>
                          <a:latin typeface="+mn-lt"/>
                        </a:rPr>
                        <a:t>verilmekte iken, Yükseköğretim Kurumlan Sınavında soru başına 1,125 - </a:t>
                      </a:r>
                      <a:r>
                        <a:rPr lang="tr-TR" sz="2000" u="none" strike="noStrike" dirty="0" smtClean="0">
                          <a:effectLst/>
                          <a:latin typeface="+mn-lt"/>
                        </a:rPr>
                        <a:t>2,25</a:t>
                      </a:r>
                      <a:r>
                        <a:rPr lang="tr-TR" sz="18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2000" u="none" strike="noStrike" dirty="0" smtClean="0">
                          <a:effectLst/>
                          <a:latin typeface="+mn-lt"/>
                        </a:rPr>
                        <a:t>dakika </a:t>
                      </a:r>
                      <a:r>
                        <a:rPr lang="tr-TR" sz="2000" u="none" strike="noStrike" dirty="0">
                          <a:effectLst/>
                          <a:latin typeface="+mn-lt"/>
                        </a:rPr>
                        <a:t>arasında değişen süreler verilmiş olup bu süreler, geçmiş yıllarda </a:t>
                      </a:r>
                      <a:r>
                        <a:rPr lang="tr-TR" sz="2000" u="none" strike="noStrike" dirty="0" smtClean="0">
                          <a:effectLst/>
                          <a:latin typeface="+mn-lt"/>
                        </a:rPr>
                        <a:t>yapılan</a:t>
                      </a:r>
                      <a:r>
                        <a:rPr lang="tr-TR" sz="18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2000" u="none" strike="noStrike" dirty="0" smtClean="0">
                          <a:effectLst/>
                          <a:latin typeface="+mn-lt"/>
                        </a:rPr>
                        <a:t>sınavlardaki </a:t>
                      </a:r>
                      <a:r>
                        <a:rPr lang="tr-TR" sz="2000" u="none" strike="noStrike" dirty="0">
                          <a:effectLst/>
                          <a:latin typeface="+mn-lt"/>
                        </a:rPr>
                        <a:t>sürelerin gerisinde kalmamakta, hatta önüne </a:t>
                      </a:r>
                      <a:r>
                        <a:rPr lang="tr-TR" sz="2000" u="none" strike="noStrike" dirty="0" smtClean="0">
                          <a:effectLst/>
                          <a:latin typeface="+mn-lt"/>
                        </a:rPr>
                        <a:t>geçmektedir.</a:t>
                      </a:r>
                      <a:r>
                        <a:rPr lang="tr-TR" sz="18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2000" u="none" strike="noStrike" dirty="0" smtClean="0">
                          <a:effectLst/>
                          <a:latin typeface="+mn-lt"/>
                        </a:rPr>
                        <a:t>Yükseköğretim </a:t>
                      </a:r>
                      <a:r>
                        <a:rPr lang="tr-TR" sz="2000" u="none" strike="noStrike" dirty="0">
                          <a:effectLst/>
                          <a:latin typeface="+mn-lt"/>
                        </a:rPr>
                        <a:t>Kurumlan Sınavı’nda, bilinçli bir adayın bir veya iki puan türünden </a:t>
                      </a:r>
                      <a:r>
                        <a:rPr lang="tr-TR" sz="2000" u="none" strike="noStrike" dirty="0" smtClean="0">
                          <a:effectLst/>
                          <a:latin typeface="+mn-lt"/>
                        </a:rPr>
                        <a:t>bir</a:t>
                      </a:r>
                      <a:r>
                        <a:rPr lang="tr-TR" sz="18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2000" u="none" strike="noStrike" dirty="0" smtClean="0">
                          <a:effectLst/>
                          <a:latin typeface="+mn-lt"/>
                        </a:rPr>
                        <a:t>programa </a:t>
                      </a:r>
                      <a:r>
                        <a:rPr lang="tr-TR" sz="2000" u="none" strike="noStrike" dirty="0">
                          <a:effectLst/>
                          <a:latin typeface="+mn-lt"/>
                        </a:rPr>
                        <a:t>müracaat edeceği varsayılmaktadır. Geçmiş yıllara ait </a:t>
                      </a:r>
                      <a:r>
                        <a:rPr lang="tr-TR" sz="2000" u="none" strike="noStrike" dirty="0" smtClean="0">
                          <a:effectLst/>
                          <a:latin typeface="+mn-lt"/>
                        </a:rPr>
                        <a:t>istatistikler</a:t>
                      </a:r>
                      <a:r>
                        <a:rPr lang="tr-TR" sz="18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2000" u="none" strike="noStrike" dirty="0" smtClean="0">
                          <a:effectLst/>
                          <a:latin typeface="+mn-lt"/>
                        </a:rPr>
                        <a:t>incelendiğinde </a:t>
                      </a:r>
                      <a:r>
                        <a:rPr lang="tr-TR" sz="2000" u="none" strike="noStrike" dirty="0">
                          <a:effectLst/>
                          <a:latin typeface="+mn-lt"/>
                        </a:rPr>
                        <a:t>de bu durum doğrulanmaktadır.</a:t>
                      </a:r>
                      <a:endParaRPr lang="tr-TR" sz="1800" b="0" i="0" u="none" strike="noStrike" dirty="0">
                        <a:effectLst/>
                        <a:latin typeface="+mn-lt"/>
                      </a:endParaRPr>
                    </a:p>
                    <a:p>
                      <a:pPr algn="just" fontAlgn="t"/>
                      <a:r>
                        <a:rPr lang="tr-TR" sz="2000" u="none" strike="noStrike" dirty="0">
                          <a:effectLst/>
                          <a:latin typeface="+mn-lt"/>
                        </a:rPr>
                        <a:t>Bununla birlikte Yükseköğretim Kurumlan Sınavında puan türlerinin tümünden </a:t>
                      </a:r>
                      <a:r>
                        <a:rPr lang="tr-TR" sz="2000" u="none" strike="noStrike" dirty="0" smtClean="0">
                          <a:effectLst/>
                          <a:latin typeface="+mn-lt"/>
                        </a:rPr>
                        <a:t>tercih</a:t>
                      </a:r>
                      <a:r>
                        <a:rPr lang="tr-TR" sz="18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nb-NO" sz="2000" u="none" strike="noStrike" dirty="0" smtClean="0">
                          <a:effectLst/>
                          <a:latin typeface="+mn-lt"/>
                        </a:rPr>
                        <a:t>yapmak </a:t>
                      </a:r>
                      <a:r>
                        <a:rPr lang="nb-NO" sz="2000" u="none" strike="noStrike" dirty="0">
                          <a:effectLst/>
                          <a:latin typeface="+mn-lt"/>
                        </a:rPr>
                        <a:t>isteyen adaylar için de yeterli süre verilmiştir.</a:t>
                      </a:r>
                      <a:endParaRPr lang="nb-NO" sz="1800" b="0" i="0" u="none" strike="noStrike" dirty="0"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tr-TR" sz="32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Yükseköğretim </a:t>
                      </a:r>
                      <a:r>
                        <a:rPr lang="tr-TR" sz="32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Kurumlan Sınavı oturumlarında kaç kitapçık verilecektir?</a:t>
                      </a:r>
                      <a:endParaRPr lang="tr-TR" sz="28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tr-TR" sz="2000" u="none" strike="noStrike" dirty="0">
                          <a:effectLst/>
                          <a:latin typeface="+mn-lt"/>
                        </a:rPr>
                        <a:t>Yükseköğretim Kurumlan Sınavında birinci oturumda (TYT) bir, ikinci oturumda </a:t>
                      </a:r>
                      <a:r>
                        <a:rPr lang="tr-TR" sz="2000" u="none" strike="noStrike" dirty="0" smtClean="0">
                          <a:effectLst/>
                          <a:latin typeface="+mn-lt"/>
                        </a:rPr>
                        <a:t>bir</a:t>
                      </a:r>
                      <a:r>
                        <a:rPr lang="tr-TR" sz="18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2000" u="none" strike="noStrike" dirty="0" smtClean="0">
                          <a:effectLst/>
                          <a:latin typeface="+mn-lt"/>
                        </a:rPr>
                        <a:t>olmak </a:t>
                      </a:r>
                      <a:r>
                        <a:rPr lang="tr-TR" sz="2000" u="none" strike="noStrike" dirty="0">
                          <a:effectLst/>
                          <a:latin typeface="+mn-lt"/>
                        </a:rPr>
                        <a:t>üzere toplam iki kitapçık </a:t>
                      </a:r>
                      <a:r>
                        <a:rPr lang="tr-TR" sz="2000" u="none" strike="noStrike" dirty="0" smtClean="0">
                          <a:effectLst/>
                          <a:latin typeface="+mn-lt"/>
                        </a:rPr>
                        <a:t>verilecektir.</a:t>
                      </a:r>
                      <a:r>
                        <a:rPr lang="tr-TR" sz="18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2000" u="none" strike="noStrike" dirty="0" smtClean="0">
                          <a:effectLst/>
                          <a:latin typeface="+mn-lt"/>
                        </a:rPr>
                        <a:t>Bu </a:t>
                      </a:r>
                      <a:r>
                        <a:rPr lang="tr-TR" sz="2000" u="none" strike="noStrike" dirty="0">
                          <a:effectLst/>
                          <a:latin typeface="+mn-lt"/>
                        </a:rPr>
                        <a:t>uygulama, adaylara zamanı kullanma ve planlama hususunda imkan ve avantaj</a:t>
                      </a:r>
                      <a:endParaRPr lang="tr-TR" sz="1800" b="0" i="0" u="none" strike="noStrike" dirty="0"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tr-TR" sz="2000" u="none" strike="noStrike" dirty="0">
                          <a:effectLst/>
                          <a:latin typeface="+mn-lt"/>
                        </a:rPr>
                        <a:t>sağlayan bir durumdur.</a:t>
                      </a:r>
                      <a:endParaRPr lang="tr-TR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5325" marR="5325" marT="53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r-TR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r-TR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r-TR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r-TR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r-TR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r-TR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r-TR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r-TR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5325" marR="5325" marT="53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533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8702006"/>
              </p:ext>
            </p:extLst>
          </p:nvPr>
        </p:nvGraphicFramePr>
        <p:xfrm>
          <a:off x="0" y="1"/>
          <a:ext cx="12192000" cy="80511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0"/>
              </a:tblGrid>
              <a:tr h="1758462">
                <a:tc>
                  <a:txBody>
                    <a:bodyPr/>
                    <a:lstStyle/>
                    <a:p>
                      <a:pPr algn="ctr" fontAlgn="t"/>
                      <a:r>
                        <a:rPr lang="tr-TR" sz="36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Yükseköğretim </a:t>
                      </a:r>
                      <a:r>
                        <a:rPr lang="tr-TR" sz="3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Kurumlan Sınavı saat kaçta başlayacaktır?</a:t>
                      </a:r>
                      <a:endParaRPr lang="tr-TR" sz="24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1598602"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742475">
                <a:tc>
                  <a:txBody>
                    <a:bodyPr/>
                    <a:lstStyle/>
                    <a:p>
                      <a:pPr algn="ctr" fontAlgn="t"/>
                      <a:r>
                        <a:rPr lang="tr-TR" sz="4800" b="1" u="none" strike="noStrike" dirty="0">
                          <a:effectLst/>
                        </a:rPr>
                        <a:t>Yükseköğretim Kurumları Sınavı saatleri ÖSYM tarafından belirlenecek, </a:t>
                      </a:r>
                      <a:r>
                        <a:rPr lang="tr-TR" sz="4800" b="1" u="none" strike="noStrike" dirty="0" smtClean="0">
                          <a:effectLst/>
                        </a:rPr>
                        <a:t>Başvuru </a:t>
                      </a:r>
                      <a:r>
                        <a:rPr lang="tr-TR" sz="4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Kılavuzu’nda ve ÖSYM’nin web sayfasında ilan edilecektir</a:t>
                      </a:r>
                      <a:endParaRPr lang="tr-TR" sz="48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  <a:tr h="1758462">
                <a:tc>
                  <a:txBody>
                    <a:bodyPr/>
                    <a:lstStyle/>
                    <a:p>
                      <a:pPr algn="ctr" fontAlgn="t"/>
                      <a:r>
                        <a:rPr lang="tr-TR" sz="1300" b="1" u="none" strike="noStrike" dirty="0" smtClean="0">
                          <a:effectLst/>
                        </a:rPr>
                        <a:t>.</a:t>
                      </a:r>
                      <a:endParaRPr lang="tr-TR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738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</p:nvPr>
        </p:nvGraphicFramePr>
        <p:xfrm>
          <a:off x="2857500" y="3382169"/>
          <a:ext cx="6477000" cy="1238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77000"/>
              </a:tblGrid>
              <a:tr h="209550">
                <a:tc>
                  <a:txBody>
                    <a:bodyPr/>
                    <a:lstStyle/>
                    <a:p>
                      <a:pPr algn="l" fontAlgn="t"/>
                      <a:r>
                        <a:rPr lang="tr-TR" sz="1300" u="none" strike="noStrike">
                          <a:effectLst/>
                        </a:rPr>
                        <a:t>24.    Yükseköğretim Kurumları Sınavı’nın oturumları arasında ne kadar süre ile ara</a:t>
                      </a:r>
                      <a:endParaRPr lang="tr-T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09550">
                <a:tc>
                  <a:txBody>
                    <a:bodyPr/>
                    <a:lstStyle/>
                    <a:p>
                      <a:pPr algn="l" fontAlgn="t"/>
                      <a:r>
                        <a:rPr lang="tr-TR" sz="1300" u="none" strike="noStrike">
                          <a:effectLst/>
                        </a:rPr>
                        <a:t>verilecektir?</a:t>
                      </a:r>
                      <a:endParaRPr lang="tr-T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9550">
                <a:tc>
                  <a:txBody>
                    <a:bodyPr/>
                    <a:lstStyle/>
                    <a:p>
                      <a:pPr algn="l" fontAlgn="t"/>
                      <a:r>
                        <a:rPr lang="tr-TR" sz="1300" u="none" strike="noStrike">
                          <a:effectLst/>
                        </a:rPr>
                        <a:t>Yükseköğretim Kurumları Sınavı oturum saatleri arasındaki aralar, ÖSYM tarafından</a:t>
                      </a:r>
                      <a:endParaRPr lang="tr-T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09550">
                <a:tc>
                  <a:txBody>
                    <a:bodyPr/>
                    <a:lstStyle/>
                    <a:p>
                      <a:pPr algn="l" fontAlgn="t"/>
                      <a:r>
                        <a:rPr lang="tr-TR" sz="1300" u="none" strike="noStrike">
                          <a:effectLst/>
                        </a:rPr>
                        <a:t>belirlenecek, Başvuru Kılavuzu’nda ve ÖSYM’nin web sayfasında ilan edilecektir.</a:t>
                      </a:r>
                      <a:endParaRPr lang="tr-T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09550">
                <a:tc>
                  <a:txBody>
                    <a:bodyPr/>
                    <a:lstStyle/>
                    <a:p>
                      <a:pPr algn="l" fontAlgn="t"/>
                      <a:r>
                        <a:rPr lang="tr-TR" sz="1300" u="none" strike="noStrike" dirty="0">
                          <a:effectLst/>
                        </a:rPr>
                        <a:t>Bununla birlikte bu süre iki saatten az olmayacaktır.</a:t>
                      </a:r>
                      <a:endParaRPr lang="tr-TR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689547"/>
              </p:ext>
            </p:extLst>
          </p:nvPr>
        </p:nvGraphicFramePr>
        <p:xfrm>
          <a:off x="0" y="-2"/>
          <a:ext cx="12192000" cy="68580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0"/>
              </a:tblGrid>
              <a:tr h="2445536">
                <a:tc>
                  <a:txBody>
                    <a:bodyPr/>
                    <a:lstStyle/>
                    <a:p>
                      <a:pPr algn="ctr" fontAlgn="t"/>
                      <a:r>
                        <a:rPr lang="tr-TR" sz="3600" u="none" strike="noStrike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44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Yükseköğretim Kurumları Sınavı’nın oturumları arasında ne </a:t>
                      </a:r>
                      <a:r>
                        <a:rPr lang="tr-TR" sz="44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kadar</a:t>
                      </a:r>
                      <a:r>
                        <a:rPr lang="tr-TR" sz="4400" b="1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44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süre </a:t>
                      </a:r>
                      <a:r>
                        <a:rPr lang="tr-TR" sz="44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ile </a:t>
                      </a:r>
                      <a:r>
                        <a:rPr lang="tr-TR" sz="44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ara</a:t>
                      </a:r>
                      <a:r>
                        <a:rPr lang="tr-TR" sz="32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44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verilecektir</a:t>
                      </a:r>
                      <a:r>
                        <a:rPr lang="tr-TR" sz="44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?</a:t>
                      </a:r>
                      <a:endParaRPr lang="tr-TR" sz="32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645351">
                <a:tc>
                  <a:txBody>
                    <a:bodyPr/>
                    <a:lstStyle/>
                    <a:p>
                      <a:pPr algn="ctr" fontAlgn="b"/>
                      <a:endParaRPr lang="tr-TR" sz="2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767115">
                <a:tc>
                  <a:txBody>
                    <a:bodyPr/>
                    <a:lstStyle/>
                    <a:p>
                      <a:pPr algn="ctr" fontAlgn="t"/>
                      <a:r>
                        <a:rPr lang="tr-TR" sz="4400" u="none" strike="noStrike" dirty="0">
                          <a:effectLst/>
                          <a:latin typeface="+mn-lt"/>
                        </a:rPr>
                        <a:t>Yükseköğretim Kurumları Sınavı oturum saatleri arasındaki </a:t>
                      </a:r>
                      <a:r>
                        <a:rPr lang="tr-TR" sz="4400" u="none" strike="noStrike" dirty="0" smtClean="0">
                          <a:effectLst/>
                          <a:latin typeface="+mn-lt"/>
                        </a:rPr>
                        <a:t>aralar,</a:t>
                      </a:r>
                      <a:r>
                        <a:rPr lang="tr-TR" sz="44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4400" u="none" strike="noStrike" dirty="0" smtClean="0">
                          <a:effectLst/>
                          <a:latin typeface="+mn-lt"/>
                        </a:rPr>
                        <a:t>ÖSYM tarafından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4400" u="none" strike="noStrike" dirty="0" smtClean="0">
                          <a:effectLst/>
                          <a:latin typeface="+mn-lt"/>
                        </a:rPr>
                        <a:t>belirlenecek</a:t>
                      </a:r>
                      <a:r>
                        <a:rPr lang="tr-TR" sz="4400" u="none" strike="noStrike" dirty="0">
                          <a:effectLst/>
                          <a:latin typeface="+mn-lt"/>
                        </a:rPr>
                        <a:t>, Başvuru Kılavuzu’nda ve ÖSYM’nin web sayfasında ilan </a:t>
                      </a:r>
                      <a:r>
                        <a:rPr lang="tr-TR" sz="4400" u="none" strike="noStrike" dirty="0" smtClean="0">
                          <a:effectLst/>
                          <a:latin typeface="+mn-lt"/>
                        </a:rPr>
                        <a:t>edilecektir.</a:t>
                      </a:r>
                      <a:r>
                        <a:rPr lang="tr-TR" sz="32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4400" u="none" strike="noStrike" dirty="0" smtClean="0">
                          <a:effectLst/>
                          <a:latin typeface="+mn-lt"/>
                        </a:rPr>
                        <a:t>Bununla </a:t>
                      </a:r>
                      <a:r>
                        <a:rPr lang="tr-TR" sz="4400" u="none" strike="noStrike" dirty="0">
                          <a:effectLst/>
                          <a:latin typeface="+mn-lt"/>
                        </a:rPr>
                        <a:t>birlikte bu süre iki saatten </a:t>
                      </a:r>
                      <a:r>
                        <a:rPr lang="tr-TR" sz="4400" u="none" strike="noStrike" dirty="0" smtClean="0">
                          <a:effectLst/>
                          <a:latin typeface="+mn-lt"/>
                        </a:rPr>
                        <a:t>az</a:t>
                      </a:r>
                      <a:r>
                        <a:rPr lang="tr-TR" sz="44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4400" u="none" strike="noStrike" dirty="0" smtClean="0">
                          <a:effectLst/>
                          <a:latin typeface="+mn-lt"/>
                        </a:rPr>
                        <a:t>olmayacaktır</a:t>
                      </a:r>
                      <a:r>
                        <a:rPr lang="tr-TR" sz="4400" u="none" strike="noStrike" dirty="0">
                          <a:effectLst/>
                          <a:latin typeface="+mn-lt"/>
                        </a:rPr>
                        <a:t>.</a:t>
                      </a:r>
                      <a:endParaRPr lang="tr-TR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363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5204389"/>
              </p:ext>
            </p:extLst>
          </p:nvPr>
        </p:nvGraphicFramePr>
        <p:xfrm>
          <a:off x="0" y="2"/>
          <a:ext cx="12192000" cy="69080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0"/>
              </a:tblGrid>
              <a:tr h="1178718">
                <a:tc>
                  <a:txBody>
                    <a:bodyPr/>
                    <a:lstStyle/>
                    <a:p>
                      <a:pPr algn="ctr" fontAlgn="t"/>
                      <a:r>
                        <a:rPr lang="tr-TR" sz="40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Yükseköğretim </a:t>
                      </a:r>
                      <a:r>
                        <a:rPr lang="tr-TR" sz="40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Kurumları Sınav ücreti ne kadar olacaktır?</a:t>
                      </a:r>
                      <a:endParaRPr lang="tr-TR" sz="28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4607716">
                <a:tc>
                  <a:txBody>
                    <a:bodyPr/>
                    <a:lstStyle/>
                    <a:p>
                      <a:pPr algn="ctr" fontAlgn="t"/>
                      <a:r>
                        <a:rPr lang="tr-TR" sz="4000" u="none" strike="noStrike" dirty="0">
                          <a:effectLst/>
                          <a:latin typeface="+mn-lt"/>
                        </a:rPr>
                        <a:t>Yükseköğretim Kurumları Sınav ücreti ÖSYM tarafından belirlenecek olup </a:t>
                      </a:r>
                      <a:r>
                        <a:rPr lang="tr-TR" sz="4000" u="none" strike="noStrike" dirty="0" smtClean="0">
                          <a:effectLst/>
                          <a:latin typeface="+mn-lt"/>
                        </a:rPr>
                        <a:t>sınav</a:t>
                      </a:r>
                      <a:r>
                        <a:rPr lang="tr-TR" sz="28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4000" u="none" strike="noStrike" dirty="0" smtClean="0">
                          <a:effectLst/>
                          <a:latin typeface="+mn-lt"/>
                        </a:rPr>
                        <a:t>ücretinin </a:t>
                      </a:r>
                      <a:r>
                        <a:rPr lang="tr-TR" sz="4000" u="none" strike="noStrike" dirty="0">
                          <a:effectLst/>
                          <a:latin typeface="+mn-lt"/>
                        </a:rPr>
                        <a:t>iki oturum için 120 TL olması planlanmaktadır. Konuyla ilgili kesin </a:t>
                      </a:r>
                      <a:r>
                        <a:rPr lang="tr-TR" sz="4000" u="none" strike="noStrike" dirty="0" smtClean="0">
                          <a:effectLst/>
                          <a:latin typeface="+mn-lt"/>
                        </a:rPr>
                        <a:t>bilgi</a:t>
                      </a:r>
                      <a:r>
                        <a:rPr lang="tr-TR" sz="28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4000" u="none" strike="noStrike" dirty="0" smtClean="0">
                          <a:effectLst/>
                          <a:latin typeface="+mn-lt"/>
                        </a:rPr>
                        <a:t>Başvuru </a:t>
                      </a:r>
                      <a:r>
                        <a:rPr lang="tr-TR" sz="4000" u="none" strike="noStrike" dirty="0">
                          <a:effectLst/>
                          <a:latin typeface="+mn-lt"/>
                        </a:rPr>
                        <a:t>Kılavuzu’nda ve ÖSYM’nin web sayfasından ilan edilecektir.</a:t>
                      </a:r>
                      <a:endParaRPr lang="tr-TR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071562"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4585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067998"/>
              </p:ext>
            </p:extLst>
          </p:nvPr>
        </p:nvGraphicFramePr>
        <p:xfrm>
          <a:off x="-172995" y="0"/>
          <a:ext cx="12364995" cy="6895676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2429307"/>
                <a:gridCol w="5554188"/>
                <a:gridCol w="4381500"/>
              </a:tblGrid>
              <a:tr h="1036100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tr-TR" sz="4000" u="none" strike="noStrike" dirty="0" smtClean="0">
                          <a:effectLst/>
                        </a:rPr>
                        <a:t> </a:t>
                      </a:r>
                      <a:r>
                        <a:rPr lang="tr-TR" sz="4000" b="1" u="none" strike="noStrike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Sınavın içeriği ve soru sayısı bakımında</a:t>
                      </a:r>
                      <a:r>
                        <a:rPr lang="tr-TR" sz="4000" b="1" u="none" strike="noStrike" kern="12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marL="7385" marR="7385" marT="738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r-T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tr-T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b"/>
                </a:tc>
              </a:tr>
              <a:tr h="542719"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u="none" strike="noStrike" dirty="0">
                          <a:effectLst/>
                        </a:rPr>
                        <a:t>Birinci Oturum</a:t>
                      </a:r>
                      <a:endParaRPr lang="tr-TR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u="none" strike="noStrike" dirty="0">
                          <a:effectLst/>
                        </a:rPr>
                        <a:t>İkinci Oturum</a:t>
                      </a:r>
                      <a:endParaRPr lang="tr-TR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252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Önceki Sistem</a:t>
                      </a:r>
                      <a:endParaRPr lang="tr-TR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800" u="none" strike="noStrike" dirty="0">
                          <a:effectLst/>
                        </a:rPr>
                        <a:t>-Türkçe -Temel Matematik -Fen Bilimleri -Sosyal Bilimler (Toplam Soru Sayısı: 160)</a:t>
                      </a:r>
                      <a:endParaRPr lang="tr-T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 dirty="0">
                          <a:effectLst/>
                        </a:rPr>
                        <a:t>-Türk Dili ve Edebiyatı-Sosyal Bilimler-1 -Matematik -Fen Bilimleri (Fizik, Kimya, Biyoloji) -Sosyal Bilimler-2 (Tarih-2, Coğrafya-2, Felsefe Grubu, Din Kültürü ve Ahlak Bilgisi ) (Toplam Soru Sayısı: 340)</a:t>
                      </a:r>
                      <a:endParaRPr lang="tr-T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719">
                <a:tc>
                  <a:txBody>
                    <a:bodyPr/>
                    <a:lstStyle/>
                    <a:p>
                      <a:pPr algn="ctr" fontAlgn="t"/>
                      <a:r>
                        <a:rPr lang="tr-TR" sz="1800" b="1" u="none" strike="noStrike" dirty="0">
                          <a:effectLst/>
                        </a:rPr>
                        <a:t> </a:t>
                      </a:r>
                      <a:endParaRPr lang="tr-TR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Yabancı Dil Oturumu (Toplam Soru Sayısı: 80)</a:t>
                      </a:r>
                      <a:endParaRPr lang="pt-B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Yabancı Dil Oturumu (Toplam Soru Sayısı: 80)</a:t>
                      </a:r>
                      <a:endParaRPr lang="pt-B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719">
                <a:tc rowSpan="2">
                  <a:txBody>
                    <a:bodyPr/>
                    <a:lstStyle/>
                    <a:p>
                      <a:pPr algn="ctr" defTabSz="762000" fontAlgn="ctr"/>
                      <a:r>
                        <a:rPr lang="tr-TR" sz="1800" b="1" u="none" strike="noStrike" dirty="0">
                          <a:effectLst/>
                        </a:rPr>
                        <a:t>Yeni Sistem</a:t>
                      </a:r>
                      <a:endParaRPr lang="tr-TR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 dirty="0">
                          <a:effectLst/>
                        </a:rPr>
                        <a:t>Birinci Oturum (TYT)</a:t>
                      </a:r>
                      <a:endParaRPr lang="tr-T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>
                          <a:effectLst/>
                        </a:rPr>
                        <a:t>İkinci Oturum</a:t>
                      </a:r>
                      <a:endParaRPr lang="tr-TR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617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800" u="none" strike="noStrike" dirty="0">
                          <a:effectLst/>
                        </a:rPr>
                        <a:t>-Türkçe -Temel Matematik (Toplam Soru Sayısı: 80) *Bütün adayların </a:t>
                      </a:r>
                      <a:r>
                        <a:rPr lang="tr-TR" sz="1800" u="none" strike="noStrike" dirty="0" err="1">
                          <a:effectLst/>
                        </a:rPr>
                        <a:t>TYT’ye</a:t>
                      </a:r>
                      <a:r>
                        <a:rPr lang="tr-TR" sz="1800" u="none" strike="noStrike" dirty="0">
                          <a:effectLst/>
                        </a:rPr>
                        <a:t> girmesi zorunludur.</a:t>
                      </a:r>
                      <a:endParaRPr lang="tr-T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 dirty="0">
                          <a:effectLst/>
                        </a:rPr>
                        <a:t>-Türk Dili ve Edebiyatı- Sosyal Bilimler-1 (Tarih-1, Coğrafya-1) -Matematik -Sosyal Bilimler-2 (Tarih-2, Coğrafya-2, Felsefe Grubu, Din Kültürü ve Ahlak Bilgisi ) -Fen Bilimleri (Fizik, Kimya, Biyoloji) (Toplam Soru Sayısı: 160)</a:t>
                      </a:r>
                      <a:endParaRPr lang="tr-T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719">
                <a:tc>
                  <a:txBody>
                    <a:bodyPr/>
                    <a:lstStyle/>
                    <a:p>
                      <a:pPr algn="ctr" fontAlgn="t"/>
                      <a:r>
                        <a:rPr lang="tr-TR" sz="1800" u="none" strike="noStrike">
                          <a:effectLst/>
                        </a:rPr>
                        <a:t> </a:t>
                      </a:r>
                      <a:endParaRPr lang="tr-TR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Yabancı Dil Oturumu (Toplam Soru Sayısı: 80)</a:t>
                      </a:r>
                      <a:endParaRPr lang="pt-B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Yabancı Dil Oturumu (Toplam Soru Sayısı: 80)</a:t>
                      </a:r>
                      <a:endParaRPr lang="pt-B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69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29759"/>
              </p:ext>
            </p:extLst>
          </p:nvPr>
        </p:nvGraphicFramePr>
        <p:xfrm>
          <a:off x="0" y="0"/>
          <a:ext cx="12192000" cy="71248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0"/>
              </a:tblGrid>
              <a:tr h="1754372">
                <a:tc>
                  <a:txBody>
                    <a:bodyPr/>
                    <a:lstStyle/>
                    <a:p>
                      <a:pPr algn="ctr" fontAlgn="t"/>
                      <a:endParaRPr lang="tr-TR" sz="360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t"/>
                      <a:endParaRPr lang="tr-TR" sz="360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tr-TR" sz="6000" b="1" u="none" strike="noStrike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</a:t>
                      </a:r>
                      <a:r>
                        <a:rPr lang="tr-TR" sz="6000" b="1" u="none" strike="noStrike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Temel Yeterlilik ne demektir?</a:t>
                      </a:r>
                      <a:endParaRPr lang="tr-TR" sz="4400" b="1" i="0" u="none" strike="noStrike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1594883">
                <a:tc>
                  <a:txBody>
                    <a:bodyPr/>
                    <a:lstStyle/>
                    <a:p>
                      <a:pPr algn="l" fontAlgn="b"/>
                      <a:endParaRPr lang="tr-TR" sz="2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754372"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3600" u="none" strike="noStrike" dirty="0">
                          <a:effectLst/>
                          <a:latin typeface="+mn-lt"/>
                        </a:rPr>
                        <a:t>Temel Yeterlilik, adayların sözel ve sayısal alanlarda sahip olmaları beklenen bilgi</a:t>
                      </a:r>
                      <a:r>
                        <a:rPr lang="tr-TR" sz="3600" u="none" strike="noStrike" dirty="0" smtClean="0">
                          <a:effectLst/>
                          <a:latin typeface="+mn-lt"/>
                        </a:rPr>
                        <a:t>,</a:t>
                      </a:r>
                      <a:r>
                        <a:rPr lang="tr-TR" sz="2400" u="none" strike="noStrike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3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beceri ve yetkinlikleri kapsar.</a:t>
                      </a:r>
                    </a:p>
                    <a:p>
                      <a:pPr algn="l" fontAlgn="t"/>
                      <a:endParaRPr lang="tr-TR" sz="2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1754372">
                <a:tc>
                  <a:txBody>
                    <a:bodyPr/>
                    <a:lstStyle/>
                    <a:p>
                      <a:pPr algn="l" fontAlgn="t"/>
                      <a:endParaRPr lang="tr-TR" sz="2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41495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811613"/>
              </p:ext>
            </p:extLst>
          </p:nvPr>
        </p:nvGraphicFramePr>
        <p:xfrm>
          <a:off x="0" y="-1"/>
          <a:ext cx="12192000" cy="83201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0"/>
              </a:tblGrid>
              <a:tr h="639305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tr-TR" sz="2400" b="1" i="0" u="none" strike="noStrike" kern="1200" dirty="0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t" latinLnBrk="0" hangingPunct="1"/>
                      <a:r>
                        <a:rPr lang="tr-TR" sz="2400" b="1" i="0" u="none" strike="noStrike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4000" b="1" i="0" u="none" strike="noStrike" kern="12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Temel Yeterlilik Testi (TYT) hangi alanlardan soruları içerecektir?</a:t>
                      </a:r>
                    </a:p>
                  </a:txBody>
                  <a:tcPr marL="9525" marR="9525" marT="9525" marB="0"/>
                </a:tc>
              </a:tr>
              <a:tr h="581187"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39305">
                <a:tc>
                  <a:txBody>
                    <a:bodyPr/>
                    <a:lstStyle/>
                    <a:p>
                      <a:pPr marL="457200" indent="-457200" algn="ctr" fontAlgn="t">
                        <a:buFont typeface="Arial" panose="020B0604020202020204" pitchFamily="34" charset="0"/>
                        <a:buChar char="•"/>
                      </a:pPr>
                      <a:r>
                        <a:rPr lang="tr-TR" sz="2800" u="none" strike="noStrike" dirty="0">
                          <a:effectLst/>
                        </a:rPr>
                        <a:t>TYT’ de Türkçe ve Temel Matematik alanları ile ilgili sorular yer almaktadır.</a:t>
                      </a:r>
                      <a:endParaRPr lang="tr-T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581187">
                <a:tc>
                  <a:txBody>
                    <a:bodyPr/>
                    <a:lstStyle/>
                    <a:p>
                      <a:pPr algn="ctr" fontAlgn="b"/>
                      <a:endParaRPr lang="tr-T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39305">
                <a:tc>
                  <a:txBody>
                    <a:bodyPr/>
                    <a:lstStyle/>
                    <a:p>
                      <a:pPr marL="0" indent="-457200" algn="ctr" defTabSz="914400" rtl="0" eaLnBrk="1" fontAlgn="t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tr-TR" sz="2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Türkçe Testinde; Türkçeyi doğru kullanma, okuduğunu anlama ve yorumlama, </a:t>
                      </a:r>
                      <a:r>
                        <a:rPr lang="tr-TR" sz="2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kelime hazinesi, temel cümle bilgisi ve imla kurallarını kullanma becerileri </a:t>
                      </a:r>
                      <a:r>
                        <a:rPr lang="tr-TR" sz="2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ölçülecektir.</a:t>
                      </a:r>
                      <a:endParaRPr lang="tr-TR" sz="2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  <a:tr h="639305">
                <a:tc>
                  <a:txBody>
                    <a:bodyPr/>
                    <a:lstStyle/>
                    <a:p>
                      <a:pPr marL="457200" indent="-457200" algn="ctr" fontAlgn="t">
                        <a:buFont typeface="Arial" panose="020B0604020202020204" pitchFamily="34" charset="0"/>
                        <a:buChar char="•"/>
                      </a:pPr>
                      <a:r>
                        <a:rPr lang="tr-TR" sz="2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Temel Matematik Testinde; Temel Matematik kavramlarını kullanma ve bu</a:t>
                      </a:r>
                    </a:p>
                  </a:txBody>
                  <a:tcPr marL="9525" marR="9525" marT="9525" marB="0"/>
                </a:tc>
              </a:tr>
              <a:tr h="581187"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kavramları kullanarak işlem yapma, temel matematiksel ilişkilerden yararlanarak </a:t>
                      </a:r>
                      <a:r>
                        <a:rPr lang="tr-TR" sz="2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soyut işlemler yapma, temel matematik prensiplerini ve işlemlerini gündelik hayatta uygulama becerileri ölçülecektir.</a:t>
                      </a: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800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  <a:tr h="639305">
                <a:tc>
                  <a:txBody>
                    <a:bodyPr/>
                    <a:lstStyle/>
                    <a:p>
                      <a:pPr algn="ctr" fontAlgn="t"/>
                      <a:endParaRPr lang="tr-T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639305">
                <a:tc>
                  <a:txBody>
                    <a:bodyPr/>
                    <a:lstStyle/>
                    <a:p>
                      <a:pPr algn="ctr" fontAlgn="t"/>
                      <a:endParaRPr lang="tr-T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64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653823"/>
              </p:ext>
            </p:extLst>
          </p:nvPr>
        </p:nvGraphicFramePr>
        <p:xfrm>
          <a:off x="133349" y="6"/>
          <a:ext cx="12058651" cy="6716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58651"/>
              </a:tblGrid>
              <a:tr h="405552">
                <a:tc>
                  <a:txBody>
                    <a:bodyPr/>
                    <a:lstStyle/>
                    <a:p>
                      <a:pPr algn="ctr" fontAlgn="t"/>
                      <a:endParaRPr lang="tr-TR" sz="3200" b="1" u="none" strike="noStrike" dirty="0" smtClean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ctr" fontAlgn="t"/>
                      <a:r>
                        <a:rPr lang="tr-TR" sz="32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  </a:t>
                      </a:r>
                      <a:r>
                        <a:rPr lang="tr-TR" sz="4800" b="1" u="none" strike="noStrike" dirty="0" err="1">
                          <a:solidFill>
                            <a:srgbClr val="C00000"/>
                          </a:solidFill>
                          <a:effectLst/>
                        </a:rPr>
                        <a:t>TYT’nin</a:t>
                      </a:r>
                      <a:r>
                        <a:rPr lang="tr-TR" sz="4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 geçen seneki </a:t>
                      </a:r>
                      <a:r>
                        <a:rPr lang="tr-TR" sz="4800" b="1" u="none" strike="noStrike" dirty="0" err="1">
                          <a:solidFill>
                            <a:srgbClr val="C00000"/>
                          </a:solidFill>
                          <a:effectLst/>
                        </a:rPr>
                        <a:t>YGS’den</a:t>
                      </a:r>
                      <a:r>
                        <a:rPr lang="tr-TR" sz="4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 farkı nedir?</a:t>
                      </a:r>
                      <a:endParaRPr lang="tr-TR" sz="20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546817">
                <a:tc>
                  <a:txBody>
                    <a:bodyPr/>
                    <a:lstStyle/>
                    <a:p>
                      <a:pPr algn="ctr" fontAlgn="t"/>
                      <a:r>
                        <a:rPr lang="tr-TR" sz="2800" b="1" u="none" strike="noStrike" dirty="0">
                          <a:effectLst/>
                          <a:latin typeface="+mn-lt"/>
                        </a:rPr>
                        <a:t>TYT ile YGS arasındaki en önemli farklılık, </a:t>
                      </a:r>
                      <a:r>
                        <a:rPr lang="tr-TR" sz="2800" b="1" u="none" strike="noStrike" dirty="0" err="1">
                          <a:effectLst/>
                          <a:latin typeface="+mn-lt"/>
                        </a:rPr>
                        <a:t>TYT’nin</a:t>
                      </a:r>
                      <a:r>
                        <a:rPr lang="tr-TR" sz="2800" b="1" u="none" strike="noStrike" dirty="0">
                          <a:effectLst/>
                          <a:latin typeface="+mn-lt"/>
                        </a:rPr>
                        <a:t> yeterliliğe dayalı bir</a:t>
                      </a:r>
                      <a:endParaRPr lang="tr-TR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546817">
                <a:tc>
                  <a:txBody>
                    <a:bodyPr/>
                    <a:lstStyle/>
                    <a:p>
                      <a:pPr algn="ctr" fontAlgn="t"/>
                      <a:r>
                        <a:rPr lang="tr-TR" sz="2800" b="1" u="none" strike="noStrike" dirty="0">
                          <a:effectLst/>
                          <a:latin typeface="+mn-lt"/>
                        </a:rPr>
                        <a:t>değerlendirmeyi esas almasıdır.</a:t>
                      </a:r>
                      <a:endParaRPr lang="tr-TR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546817">
                <a:tc>
                  <a:txBody>
                    <a:bodyPr/>
                    <a:lstStyle/>
                    <a:p>
                      <a:pPr algn="ctr" fontAlgn="b"/>
                      <a:endParaRPr lang="tr-TR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546817">
                <a:tc>
                  <a:txBody>
                    <a:bodyPr/>
                    <a:lstStyle/>
                    <a:p>
                      <a:pPr algn="ctr" fontAlgn="t"/>
                      <a:r>
                        <a:rPr lang="tr-TR" sz="2800" b="1" u="none" strike="noStrike" dirty="0">
                          <a:effectLst/>
                          <a:latin typeface="+mn-lt"/>
                        </a:rPr>
                        <a:t>TYT, farklı lise türlerinde öğrenim gören ve farklı düzeydeki bütün adaylara</a:t>
                      </a:r>
                      <a:endParaRPr lang="tr-TR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546817">
                <a:tc>
                  <a:txBody>
                    <a:bodyPr/>
                    <a:lstStyle/>
                    <a:p>
                      <a:pPr algn="ctr" fontAlgn="t"/>
                      <a:r>
                        <a:rPr lang="tr-TR" sz="2800" b="1" u="none" strike="noStrike" dirty="0">
                          <a:effectLst/>
                          <a:latin typeface="+mn-lt"/>
                        </a:rPr>
                        <a:t>uygulanacağından ve adayların bilgiden daha çok temel yeterlilikler bakımından</a:t>
                      </a:r>
                      <a:endParaRPr lang="tr-TR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546817">
                <a:tc>
                  <a:txBody>
                    <a:bodyPr/>
                    <a:lstStyle/>
                    <a:p>
                      <a:pPr algn="ctr" fontAlgn="t"/>
                      <a:r>
                        <a:rPr lang="tr-TR" sz="2800" b="1" u="none" strike="noStrike" dirty="0">
                          <a:effectLst/>
                          <a:latin typeface="+mn-lt"/>
                        </a:rPr>
                        <a:t>değerlendirilmesi yönüyle daha kapsayıcı olup bütün adaylar için fırsat eşitliği</a:t>
                      </a:r>
                      <a:endParaRPr lang="tr-TR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601499">
                <a:tc>
                  <a:txBody>
                    <a:bodyPr/>
                    <a:lstStyle/>
                    <a:p>
                      <a:pPr algn="ctr" fontAlgn="t"/>
                      <a:r>
                        <a:rPr lang="tr-TR" sz="2800" b="1" u="none" strike="noStrike" dirty="0">
                          <a:effectLst/>
                          <a:latin typeface="+mn-lt"/>
                        </a:rPr>
                        <a:t>sunmaktadır.</a:t>
                      </a:r>
                      <a:endParaRPr lang="tr-TR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601499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Dolayısıyla bu sistem, </a:t>
                      </a:r>
                      <a:r>
                        <a:rPr lang="tr-TR" sz="2800" b="1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YGS’den</a:t>
                      </a:r>
                      <a:r>
                        <a:rPr lang="tr-TR" sz="2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bütünüyle farklı ve yeni bir sistemdir. Bunun örnekleri dünyada farklı ülke ve seçkin yükseköğretim sistemlerinde de mevcuttur.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063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126070"/>
              </p:ext>
            </p:extLst>
          </p:nvPr>
        </p:nvGraphicFramePr>
        <p:xfrm>
          <a:off x="0" y="-4"/>
          <a:ext cx="12192000" cy="68580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0"/>
              </a:tblGrid>
              <a:tr h="6858001">
                <a:tc>
                  <a:txBody>
                    <a:bodyPr/>
                    <a:lstStyle/>
                    <a:p>
                      <a:pPr algn="ctr" fontAlgn="t"/>
                      <a:r>
                        <a:rPr lang="tr-TR" sz="4000" b="1" u="none" strike="noStrike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TYT’nin</a:t>
                      </a:r>
                      <a:r>
                        <a:rPr lang="tr-TR" sz="40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40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Türkçe ve Temel Matematik esaslı olmasının ve kapsamında </a:t>
                      </a:r>
                      <a:r>
                        <a:rPr lang="tr-TR" sz="40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Sosyal</a:t>
                      </a:r>
                      <a:r>
                        <a:rPr lang="tr-TR" sz="28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40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Bilimler </a:t>
                      </a:r>
                      <a:r>
                        <a:rPr lang="tr-TR" sz="40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ile Fen </a:t>
                      </a:r>
                      <a:r>
                        <a:rPr lang="tr-TR" sz="4000" b="1" u="none" strike="noStrike" dirty="0" err="1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Bilimleri’nin</a:t>
                      </a:r>
                      <a:r>
                        <a:rPr lang="tr-TR" sz="40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 bulunmamasının sebebi nedir</a:t>
                      </a:r>
                      <a:r>
                        <a:rPr lang="tr-TR" sz="40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?</a:t>
                      </a:r>
                    </a:p>
                    <a:p>
                      <a:pPr algn="ctr" fontAlgn="t"/>
                      <a:endParaRPr lang="tr-T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tr-TR" sz="3200" u="none" strike="noStrike" dirty="0" err="1">
                          <a:effectLst/>
                          <a:latin typeface="+mn-lt"/>
                        </a:rPr>
                        <a:t>TYT’de</a:t>
                      </a:r>
                      <a:r>
                        <a:rPr lang="tr-TR" sz="3200" u="none" strike="noStrike" dirty="0">
                          <a:effectLst/>
                          <a:latin typeface="+mn-lt"/>
                        </a:rPr>
                        <a:t> adayın bilgisinin değil temel yeterliliklerin belirlenmesi esastır. Bu </a:t>
                      </a:r>
                      <a:r>
                        <a:rPr lang="tr-TR" sz="3200" u="none" strike="noStrike" dirty="0" smtClean="0">
                          <a:effectLst/>
                          <a:latin typeface="+mn-lt"/>
                        </a:rPr>
                        <a:t>kapsamda</a:t>
                      </a:r>
                      <a:r>
                        <a:rPr lang="tr-TR" sz="20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3200" u="none" strike="noStrike" dirty="0" smtClean="0">
                          <a:effectLst/>
                          <a:latin typeface="+mn-lt"/>
                        </a:rPr>
                        <a:t>bu </a:t>
                      </a:r>
                      <a:r>
                        <a:rPr lang="tr-TR" sz="3200" u="none" strike="noStrike" dirty="0">
                          <a:effectLst/>
                          <a:latin typeface="+mn-lt"/>
                        </a:rPr>
                        <a:t>testte Türkçe ve Temel Matematik sorularının yer alması hem sözel, hem de </a:t>
                      </a:r>
                      <a:r>
                        <a:rPr lang="tr-TR" sz="3200" u="none" strike="noStrike" dirty="0" smtClean="0">
                          <a:effectLst/>
                          <a:latin typeface="+mn-lt"/>
                        </a:rPr>
                        <a:t>sayısal</a:t>
                      </a:r>
                      <a:r>
                        <a:rPr lang="tr-TR" sz="20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3200" u="none" strike="noStrike" dirty="0" smtClean="0">
                          <a:effectLst/>
                          <a:latin typeface="+mn-lt"/>
                        </a:rPr>
                        <a:t>açıdan </a:t>
                      </a:r>
                      <a:r>
                        <a:rPr lang="tr-TR" sz="3200" u="none" strike="noStrike" dirty="0">
                          <a:effectLst/>
                          <a:latin typeface="+mn-lt"/>
                        </a:rPr>
                        <a:t>temel yeterlilikleri belirlemek için kâfi </a:t>
                      </a:r>
                      <a:r>
                        <a:rPr lang="tr-TR" sz="3200" u="none" strike="noStrike" dirty="0" smtClean="0">
                          <a:effectLst/>
                          <a:latin typeface="+mn-lt"/>
                        </a:rPr>
                        <a:t>görülmektedir.</a:t>
                      </a:r>
                      <a:r>
                        <a:rPr lang="tr-TR" sz="20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3200" u="none" strike="noStrike" dirty="0" smtClean="0">
                          <a:effectLst/>
                          <a:latin typeface="+mn-lt"/>
                        </a:rPr>
                        <a:t>Diğer </a:t>
                      </a:r>
                      <a:r>
                        <a:rPr lang="tr-TR" sz="3200" u="none" strike="noStrike" dirty="0">
                          <a:effectLst/>
                          <a:latin typeface="+mn-lt"/>
                        </a:rPr>
                        <a:t>bir ifade ile MEB’in orta öğretime geçiş için yeterli kabul ettiği bütün </a:t>
                      </a:r>
                      <a:r>
                        <a:rPr lang="tr-TR" sz="3200" u="none" strike="noStrike" dirty="0" smtClean="0">
                          <a:effectLst/>
                          <a:latin typeface="+mn-lt"/>
                        </a:rPr>
                        <a:t>derslerin</a:t>
                      </a:r>
                      <a:r>
                        <a:rPr lang="tr-TR" sz="20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3200" u="none" strike="noStrike" dirty="0" smtClean="0">
                          <a:effectLst/>
                          <a:latin typeface="+mn-lt"/>
                        </a:rPr>
                        <a:t>kazanımlarının </a:t>
                      </a:r>
                      <a:r>
                        <a:rPr lang="tr-TR" sz="3200" u="none" strike="noStrike" dirty="0">
                          <a:effectLst/>
                          <a:latin typeface="+mn-lt"/>
                        </a:rPr>
                        <a:t>ve bu kazanımlara dair öğrenci başarısının bir daha sorgulanması </a:t>
                      </a:r>
                      <a:r>
                        <a:rPr lang="tr-TR" sz="3200" u="none" strike="noStrike" dirty="0" smtClean="0">
                          <a:effectLst/>
                          <a:latin typeface="+mn-lt"/>
                        </a:rPr>
                        <a:t>yerine;</a:t>
                      </a:r>
                      <a:r>
                        <a:rPr lang="tr-TR" sz="20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3200" u="none" strike="noStrike" dirty="0" smtClean="0">
                          <a:effectLst/>
                          <a:latin typeface="+mn-lt"/>
                        </a:rPr>
                        <a:t>temel </a:t>
                      </a:r>
                      <a:r>
                        <a:rPr lang="tr-TR" sz="3200" u="none" strike="noStrike" dirty="0">
                          <a:effectLst/>
                          <a:latin typeface="+mn-lt"/>
                        </a:rPr>
                        <a:t>yeterliliklerin </a:t>
                      </a:r>
                      <a:r>
                        <a:rPr lang="tr-TR" sz="3200" u="none" strike="noStrike" dirty="0" smtClean="0">
                          <a:effectLst/>
                          <a:latin typeface="+mn-lt"/>
                        </a:rPr>
                        <a:t>genel</a:t>
                      </a:r>
                      <a:r>
                        <a:rPr lang="tr-TR" sz="32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3200" u="none" strike="noStrike" dirty="0" smtClean="0">
                          <a:effectLst/>
                          <a:latin typeface="+mn-lt"/>
                        </a:rPr>
                        <a:t>çerçevesi </a:t>
                      </a:r>
                      <a:r>
                        <a:rPr lang="tr-TR" sz="3200" u="none" strike="noStrike" dirty="0">
                          <a:effectLst/>
                          <a:latin typeface="+mn-lt"/>
                        </a:rPr>
                        <a:t>ve kazanımları değerlendirilecektir. </a:t>
                      </a:r>
                      <a:r>
                        <a:rPr lang="tr-TR" sz="3200" u="none" strike="noStrike" dirty="0" smtClean="0">
                          <a:effectLst/>
                          <a:latin typeface="+mn-lt"/>
                        </a:rPr>
                        <a:t>Dolayısıyla</a:t>
                      </a:r>
                      <a:r>
                        <a:rPr lang="tr-TR" sz="20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3200" u="none" strike="noStrike" dirty="0" smtClean="0">
                          <a:effectLst/>
                          <a:latin typeface="+mn-lt"/>
                        </a:rPr>
                        <a:t>TYT</a:t>
                      </a:r>
                      <a:r>
                        <a:rPr lang="tr-TR" sz="3200" u="none" strike="noStrike" dirty="0">
                          <a:effectLst/>
                          <a:latin typeface="+mn-lt"/>
                        </a:rPr>
                        <a:t>, okul dışı öğrenme kaynaklarına bağımlılığı azaltacaktır.</a:t>
                      </a:r>
                      <a:endParaRPr lang="tr-TR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723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9773279"/>
              </p:ext>
            </p:extLst>
          </p:nvPr>
        </p:nvGraphicFramePr>
        <p:xfrm>
          <a:off x="0" y="-2"/>
          <a:ext cx="12192000" cy="685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0"/>
              </a:tblGrid>
              <a:tr h="6858000">
                <a:tc>
                  <a:txBody>
                    <a:bodyPr/>
                    <a:lstStyle/>
                    <a:p>
                      <a:pPr algn="ctr" fontAlgn="t"/>
                      <a:endParaRPr lang="tr-TR" sz="1300" u="none" strike="noStrike" dirty="0" smtClean="0">
                        <a:effectLst/>
                      </a:endParaRPr>
                    </a:p>
                    <a:p>
                      <a:pPr algn="ctr" fontAlgn="t"/>
                      <a:r>
                        <a:rPr lang="tr-TR" sz="40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TYT </a:t>
                      </a:r>
                      <a:r>
                        <a:rPr lang="tr-TR" sz="40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ile YGS puan türleri karşılaştırıldığında nasıl bir farklılık </a:t>
                      </a:r>
                      <a:r>
                        <a:rPr lang="tr-TR" sz="40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görülmektedir?</a:t>
                      </a:r>
                    </a:p>
                    <a:p>
                      <a:pPr algn="ctr" fontAlgn="t"/>
                      <a:endParaRPr lang="tr-TR" sz="1300" b="0" i="0" u="none" strike="noStrike" dirty="0" smtClean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tr-TR" sz="1000" b="0" i="0" u="none" strike="noStrike" dirty="0" smtClean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tr-TR" sz="1000" b="0" i="0" u="none" strike="noStrike" dirty="0" smtClean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tr-TR" sz="4000" b="1" u="none" strike="noStrike" dirty="0" err="1" smtClean="0">
                          <a:effectLst/>
                          <a:latin typeface="+mn-lt"/>
                        </a:rPr>
                        <a:t>YGS’de</a:t>
                      </a:r>
                      <a:r>
                        <a:rPr lang="tr-TR" sz="4000" b="1" u="none" strike="noStrike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4000" b="1" u="none" strike="noStrike" dirty="0">
                          <a:effectLst/>
                          <a:latin typeface="+mn-lt"/>
                        </a:rPr>
                        <a:t>6 puan türü vardı (YGS-1, YGS-2, YGS-3, YGS-4, YGS-5, YGS-6</a:t>
                      </a:r>
                      <a:r>
                        <a:rPr lang="tr-TR" sz="4000" b="1" u="none" strike="noStrike" dirty="0" smtClean="0">
                          <a:effectLst/>
                          <a:latin typeface="+mn-lt"/>
                        </a:rPr>
                        <a:t>).</a:t>
                      </a:r>
                    </a:p>
                    <a:p>
                      <a:pPr algn="ctr" fontAlgn="t"/>
                      <a:r>
                        <a:rPr lang="tr-TR" sz="4000" b="1" u="none" strike="noStrike" dirty="0" err="1" smtClean="0">
                          <a:effectLst/>
                          <a:latin typeface="+mn-lt"/>
                        </a:rPr>
                        <a:t>TYT’de</a:t>
                      </a:r>
                      <a:r>
                        <a:rPr lang="tr-TR" sz="4000" b="1" u="none" strike="noStrike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4000" b="1" u="none" strike="noStrike" dirty="0">
                          <a:effectLst/>
                          <a:latin typeface="+mn-lt"/>
                        </a:rPr>
                        <a:t>ise her adayın sadece bir puanı hesaplanacaktır. Bu puan, Temel Yeterlilik </a:t>
                      </a:r>
                      <a:r>
                        <a:rPr lang="tr-TR" sz="4000" b="1" u="none" strike="noStrike" dirty="0" smtClean="0">
                          <a:effectLst/>
                          <a:latin typeface="+mn-lt"/>
                        </a:rPr>
                        <a:t>Testi</a:t>
                      </a:r>
                      <a:r>
                        <a:rPr lang="tr-TR" sz="2800" b="1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4000" b="1" u="none" strike="noStrike" dirty="0" smtClean="0">
                          <a:effectLst/>
                          <a:latin typeface="+mn-lt"/>
                        </a:rPr>
                        <a:t>Puanı </a:t>
                      </a:r>
                      <a:r>
                        <a:rPr lang="tr-TR" sz="4000" b="1" u="none" strike="noStrike" dirty="0">
                          <a:effectLst/>
                          <a:latin typeface="+mn-lt"/>
                        </a:rPr>
                        <a:t>(TYT-Puanı)’</a:t>
                      </a:r>
                      <a:r>
                        <a:rPr lang="tr-TR" sz="4000" b="1" u="none" strike="noStrike" dirty="0" err="1">
                          <a:effectLst/>
                          <a:latin typeface="+mn-lt"/>
                        </a:rPr>
                        <a:t>dır</a:t>
                      </a:r>
                      <a:r>
                        <a:rPr lang="tr-TR" sz="4000" b="1" u="none" strike="noStrike" dirty="0">
                          <a:effectLst/>
                          <a:latin typeface="+mn-lt"/>
                        </a:rPr>
                        <a:t>.</a:t>
                      </a:r>
                      <a:endParaRPr lang="tr-TR" sz="28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66390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222714"/>
              </p:ext>
            </p:extLst>
          </p:nvPr>
        </p:nvGraphicFramePr>
        <p:xfrm>
          <a:off x="0" y="-2"/>
          <a:ext cx="12192000" cy="68978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0"/>
              </a:tblGrid>
              <a:tr h="6857997">
                <a:tc>
                  <a:txBody>
                    <a:bodyPr/>
                    <a:lstStyle/>
                    <a:p>
                      <a:pPr algn="ctr" fontAlgn="t"/>
                      <a:r>
                        <a:rPr lang="tr-TR" sz="4000" b="1" u="none" strike="noStrike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TYT </a:t>
                      </a:r>
                      <a:r>
                        <a:rPr lang="tr-TR" sz="4000" b="1" u="none" strike="noStrike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sorularının içeriği ve dayandığı müfredatta değişiklik var mıdır</a:t>
                      </a:r>
                      <a:r>
                        <a:rPr lang="tr-TR" sz="4000" b="1" u="none" strike="noStrike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?</a:t>
                      </a:r>
                      <a:endParaRPr lang="tr-TR" sz="120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t"/>
                      <a:endParaRPr lang="tr-TR" sz="120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tr-TR" sz="2400" u="none" strike="noStrike" dirty="0" smtClean="0">
                          <a:effectLst/>
                          <a:latin typeface="+mn-lt"/>
                        </a:rPr>
                        <a:t>Hayır</a:t>
                      </a:r>
                      <a:r>
                        <a:rPr lang="tr-TR" sz="2400" u="none" strike="noStrike" dirty="0">
                          <a:effectLst/>
                          <a:latin typeface="+mn-lt"/>
                        </a:rPr>
                        <a:t>. Adayların tabii olacağı müfredat, MEB’in ortak müfredatından seçilecektir.</a:t>
                      </a:r>
                      <a:endParaRPr lang="tr-TR" sz="1600" b="0" i="0" u="none" strike="noStrike" dirty="0"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tr-TR" sz="2400" u="none" strike="noStrike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4000" b="1" u="none" strike="noStrike" kern="12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Sistemin en özgün tarafı olan </a:t>
                      </a:r>
                      <a:r>
                        <a:rPr lang="tr-TR" sz="4000" b="1" u="none" strike="noStrike" kern="1200" dirty="0" err="1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TYT’nin</a:t>
                      </a:r>
                      <a:r>
                        <a:rPr lang="tr-TR" sz="4000" b="1" u="none" strike="noStrike" kern="12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adaylarımız açısından avantajları nelerdir?</a:t>
                      </a:r>
                    </a:p>
                    <a:p>
                      <a:pPr algn="ctr" fontAlgn="t"/>
                      <a:r>
                        <a:rPr lang="tr-TR" sz="2400" u="none" strike="noStrike" dirty="0">
                          <a:effectLst/>
                          <a:latin typeface="+mn-lt"/>
                        </a:rPr>
                        <a:t>Yeni sistemin geçtiğimiz yıllarda uygulanan bütün sınav sistemlerinden ayrılan en</a:t>
                      </a:r>
                      <a:endParaRPr lang="tr-TR" sz="1600" b="0" i="0" u="none" strike="noStrike" dirty="0"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tr-TR" sz="2400" u="none" strike="noStrike" dirty="0">
                          <a:effectLst/>
                          <a:latin typeface="+mn-lt"/>
                        </a:rPr>
                        <a:t>önemli özellikleri;</a:t>
                      </a:r>
                      <a:endParaRPr lang="tr-TR" sz="1600" b="0" i="0" u="none" strike="noStrike" dirty="0"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tr-TR" sz="2400" u="none" strike="noStrike" dirty="0">
                          <a:effectLst/>
                          <a:latin typeface="+mn-lt"/>
                        </a:rPr>
                        <a:t>•    Temel Yeterlilik Testi (TYT)’</a:t>
                      </a:r>
                      <a:r>
                        <a:rPr lang="tr-TR" sz="2400" u="none" strike="noStrike" dirty="0" err="1">
                          <a:effectLst/>
                          <a:latin typeface="+mn-lt"/>
                        </a:rPr>
                        <a:t>nde</a:t>
                      </a:r>
                      <a:r>
                        <a:rPr lang="tr-TR" sz="2400" u="none" strike="noStrike" dirty="0">
                          <a:effectLst/>
                          <a:latin typeface="+mn-lt"/>
                        </a:rPr>
                        <a:t> tek tip Puan (TYT-Puanı) olması,</a:t>
                      </a:r>
                      <a:endParaRPr lang="tr-TR" sz="1600" b="0" i="0" u="none" strike="noStrike" dirty="0"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tr-TR" sz="2400" u="none" strike="noStrike" dirty="0">
                          <a:effectLst/>
                          <a:latin typeface="+mn-lt"/>
                        </a:rPr>
                        <a:t>•    Adayların bu tek TYT-Puanı ile herhangi bir MYO programını tercih</a:t>
                      </a:r>
                      <a:endParaRPr lang="tr-TR" sz="1600" b="0" i="0" u="none" strike="noStrike" dirty="0"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tr-TR" sz="2400" u="none" strike="noStrike" dirty="0">
                          <a:effectLst/>
                          <a:latin typeface="+mn-lt"/>
                        </a:rPr>
                        <a:t>edebilmesine imkan tanıması,</a:t>
                      </a:r>
                      <a:endParaRPr lang="tr-TR" sz="1600" b="0" i="0" u="none" strike="noStrike" dirty="0"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tr-TR" sz="2400" u="none" strike="noStrike" dirty="0">
                          <a:effectLst/>
                          <a:latin typeface="+mn-lt"/>
                        </a:rPr>
                        <a:t>•    Meslek lisesi mezunlarını yükseköğretime geçişe teşvik ediyor olması,</a:t>
                      </a:r>
                      <a:endParaRPr lang="tr-TR" sz="1600" b="0" i="0" u="none" strike="noStrike" dirty="0"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tr-TR" sz="2400" u="none" strike="noStrike" dirty="0">
                          <a:effectLst/>
                          <a:latin typeface="+mn-lt"/>
                        </a:rPr>
                        <a:t>•    Adayları okul dışı öğrenme kaynaklarına yöneltmemesi.</a:t>
                      </a:r>
                      <a:endParaRPr lang="tr-TR" sz="1600" b="0" i="0" u="none" strike="noStrike" dirty="0">
                        <a:effectLst/>
                        <a:latin typeface="+mn-lt"/>
                      </a:endParaRPr>
                    </a:p>
                    <a:p>
                      <a:pPr marL="0" algn="ctr" defTabSz="914400" rtl="0" eaLnBrk="1" fontAlgn="t" latinLnBrk="0" hangingPunct="1"/>
                      <a:r>
                        <a:rPr lang="tr-TR" sz="2400" u="none" strike="noStrike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3200" b="1" u="none" strike="noStrike" kern="12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Meslek Yüksekokullarında bir program tercih edebilmek için gerekli şart </a:t>
                      </a:r>
                      <a:r>
                        <a:rPr lang="tr-TR" sz="3200" b="1" u="none" strike="noStrike" kern="1200" dirty="0" err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vegerekli</a:t>
                      </a:r>
                      <a:r>
                        <a:rPr lang="tr-TR" sz="3200" b="1" u="none" strike="noStrike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3200" b="1" u="none" strike="noStrike" kern="12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baraj puanı </a:t>
                      </a:r>
                      <a:r>
                        <a:rPr lang="tr-TR" sz="3200" b="1" u="none" strike="noStrike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nedir? 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tr-TR" sz="2400" u="none" strike="noStrike" dirty="0" smtClean="0">
                          <a:effectLst/>
                          <a:latin typeface="+mn-lt"/>
                        </a:rPr>
                        <a:t>Adayların </a:t>
                      </a:r>
                      <a:r>
                        <a:rPr lang="tr-TR" sz="2400" u="none" strike="noStrike" dirty="0">
                          <a:effectLst/>
                          <a:latin typeface="+mn-lt"/>
                        </a:rPr>
                        <a:t>TYT puanının 150 ve üzeri olması gerekir.</a:t>
                      </a:r>
                      <a:endParaRPr lang="tr-TR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339" marR="9339" marT="9338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32137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87</TotalTime>
  <Words>2015</Words>
  <Application>Microsoft Office PowerPoint</Application>
  <PresentationFormat>Özel</PresentationFormat>
  <Paragraphs>299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27" baseType="lpstr">
      <vt:lpstr>Dalga Biçimi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isö</dc:creator>
  <cp:lastModifiedBy>Windows 10</cp:lastModifiedBy>
  <cp:revision>21</cp:revision>
  <dcterms:created xsi:type="dcterms:W3CDTF">2017-10-20T09:46:03Z</dcterms:created>
  <dcterms:modified xsi:type="dcterms:W3CDTF">2017-11-07T05:43:31Z</dcterms:modified>
</cp:coreProperties>
</file>