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 showGuides="1">
      <p:cViewPr>
        <p:scale>
          <a:sx n="80" d="100"/>
          <a:sy n="80" d="100"/>
        </p:scale>
        <p:origin x="-90" y="-582"/>
      </p:cViewPr>
      <p:guideLst>
        <p:guide orient="horz" pos="11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6E03152-64C4-4F86-9ED9-9B2D75EAD2B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endParaRPr lang="tr-TR" dirty="0" smtClean="0"/>
          </a:p>
          <a:p>
            <a:pPr algn="ctr"/>
            <a:endParaRPr lang="tr-TR" sz="3400" b="1" dirty="0"/>
          </a:p>
          <a:p>
            <a:pPr algn="ctr"/>
            <a:r>
              <a:rPr lang="tr-TR" sz="3400" b="1" dirty="0" smtClean="0"/>
              <a:t>Yükseköğretim </a:t>
            </a:r>
            <a:r>
              <a:rPr lang="tr-TR" sz="3400" b="1" dirty="0"/>
              <a:t>Kurumları </a:t>
            </a:r>
            <a:r>
              <a:rPr lang="tr-TR" sz="3400" b="1" dirty="0" smtClean="0"/>
              <a:t>Sınavı</a:t>
            </a:r>
          </a:p>
          <a:p>
            <a:pPr marL="0" indent="0" algn="ctr">
              <a:buNone/>
            </a:pPr>
            <a:r>
              <a:rPr lang="tr-TR" sz="3400" b="1" dirty="0" smtClean="0"/>
              <a:t>Tanıtım semineri</a:t>
            </a:r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  <a:p>
            <a:pPr algn="ctr"/>
            <a:r>
              <a:rPr lang="tr-TR" sz="3400" b="1" dirty="0" smtClean="0"/>
              <a:t>Hazırlayan: </a:t>
            </a:r>
            <a:r>
              <a:rPr lang="tr-TR" sz="3400" b="1" dirty="0" smtClean="0"/>
              <a:t>Ahmet TOPLU Okul </a:t>
            </a:r>
            <a:r>
              <a:rPr lang="tr-TR" sz="3400" b="1" dirty="0" err="1" smtClean="0"/>
              <a:t>Psk</a:t>
            </a:r>
            <a:r>
              <a:rPr lang="tr-TR" sz="3400" b="1" dirty="0" smtClean="0"/>
              <a:t>. Danışmanı</a:t>
            </a:r>
            <a:endParaRPr lang="tr-TR" sz="34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42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787241"/>
              </p:ext>
            </p:extLst>
          </p:nvPr>
        </p:nvGraphicFramePr>
        <p:xfrm>
          <a:off x="0" y="2"/>
          <a:ext cx="12192000" cy="670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05600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b="1" u="none" strike="noStrike" dirty="0" smtClean="0">
                          <a:effectLst/>
                        </a:rPr>
                        <a:t> </a:t>
                      </a:r>
                      <a:r>
                        <a:rPr lang="tr-TR" sz="6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programlarını tercih edebilmek için gerekli baraj puanı nedir</a:t>
                      </a:r>
                      <a:r>
                        <a:rPr lang="tr-TR" sz="6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ctr" fontAlgn="t"/>
                      <a:endParaRPr lang="tr-TR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TYT’den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en az 150 puan almak koşuluyla, adayın TYT puanı ile sınavın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ikinci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oturumundaki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testlerden alacağı puanla birlikte hesaplanacak olan Sözel, Sayısal,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Eşit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Ağırlık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Dil puanının en az birinin 180 puan olması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gerekmektedir.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Adaylar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180 ve üzerinde puan aldıklarında, ilgili puan türünde öğrenci kabul eden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lisans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programlarından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tercih yapabilecektir.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9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29433"/>
              </p:ext>
            </p:extLst>
          </p:nvPr>
        </p:nvGraphicFramePr>
        <p:xfrm>
          <a:off x="0" y="2"/>
          <a:ext cx="12192000" cy="672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24654">
                <a:tc>
                  <a:txBody>
                    <a:bodyPr/>
                    <a:lstStyle/>
                    <a:p>
                      <a:pPr algn="ctr" fontAlgn="t"/>
                      <a:r>
                        <a:rPr lang="tr-TR" sz="4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programlarını tercih edebilmek için gerekli baraj puanı nasıl hesaplanır?</a:t>
                      </a:r>
                      <a:endParaRPr lang="tr-TR" sz="3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 smtClean="0">
                          <a:effectLst/>
                          <a:latin typeface="+mn-lt"/>
                        </a:rPr>
                        <a:t>Sözel </a:t>
                      </a: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Puan:   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[(Türk Dili ve Edebiyatı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– Sosyal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t-IT" sz="3200" u="none" strike="noStrike" dirty="0" smtClean="0">
                          <a:effectLst/>
                          <a:latin typeface="+mn-lt"/>
                        </a:rPr>
                        <a:t>Bilimler-1 </a:t>
                      </a:r>
                      <a:r>
                        <a:rPr lang="it-IT" sz="3200" u="none" strike="noStrike" dirty="0">
                          <a:effectLst/>
                          <a:latin typeface="+mn-lt"/>
                        </a:rPr>
                        <a:t>Testi (%50) + Sosyal Bilimler-2 Testi (%50)) %60]</a:t>
                      </a:r>
                      <a:endParaRPr lang="it-IT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3200" b="1" u="none" strike="noStrike" dirty="0">
                          <a:effectLst/>
                          <a:latin typeface="+mn-lt"/>
                        </a:rPr>
                        <a:t>Sayısal Puan:    </a:t>
                      </a:r>
                      <a:r>
                        <a:rPr lang="nb-NO" sz="3200" u="none" strike="noStrike" dirty="0">
                          <a:effectLst/>
                          <a:latin typeface="+mn-lt"/>
                        </a:rPr>
                        <a:t>[Temel Yeterlilik Testi %40] + [(Matematik Testi (%50) + </a:t>
                      </a:r>
                      <a:r>
                        <a:rPr lang="nb-NO" sz="3200" u="none" strike="noStrike" dirty="0" smtClean="0">
                          <a:effectLst/>
                          <a:latin typeface="+mn-lt"/>
                        </a:rPr>
                        <a:t>Fen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Bilimleri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Testi (%50)) %60]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Eşit Ağırlık Puanı: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[(Türk Dili ve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Edebiyatı- Sosyal</a:t>
                      </a:r>
                      <a:r>
                        <a:rPr lang="it-IT" sz="3200" u="none" strike="noStrike" dirty="0" smtClean="0">
                          <a:effectLst/>
                          <a:latin typeface="+mn-lt"/>
                        </a:rPr>
                        <a:t>Bilimler-1 </a:t>
                      </a:r>
                      <a:r>
                        <a:rPr lang="it-IT" sz="3200" u="none" strike="noStrike" dirty="0">
                          <a:effectLst/>
                          <a:latin typeface="+mn-lt"/>
                        </a:rPr>
                        <a:t>Testi (%50) + Matematik Testi (%50)) %60]</a:t>
                      </a:r>
                      <a:endParaRPr lang="it-IT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Dil Puanı:   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[Yabancı Dil Testi %60]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3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31888"/>
              </p:ext>
            </p:extLst>
          </p:nvPr>
        </p:nvGraphicFramePr>
        <p:xfrm>
          <a:off x="133349" y="1"/>
          <a:ext cx="12058651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8651"/>
              </a:tblGrid>
              <a:tr h="6857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u="none" strike="noStrike" dirty="0" smtClean="0">
                          <a:effectLst/>
                        </a:rPr>
                        <a:t> 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Sınavın ikinci oturumundan sonra elde edilecek puan türleri ile geçen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sene</a:t>
                      </a:r>
                      <a:r>
                        <a:rPr lang="tr-TR" sz="2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uygulanan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sınavlardaki puan türleri arasındaki ilişki nedir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tr-TR" sz="28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tr-TR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tr-TR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Geçen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sene adaylar YGS sonrası lisans programlarına yerleşmek için ikinci aşamada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Dil sınavı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dışında LYS-1, LYS-2, LYS-3 ve LYS-4 olmak üzere 4 ayrı oturumda 4 </a:t>
                      </a:r>
                      <a:r>
                        <a:rPr lang="tr-TR" sz="2800" u="none" strike="noStrike" dirty="0" err="1" smtClean="0">
                          <a:effectLst/>
                          <a:latin typeface="+mn-lt"/>
                        </a:rPr>
                        <a:t>sınavagirmekteydi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ve bu sınavlar sonrasında da 9 puan türü hesaplanmakta idi. Bu sene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ise adaylar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öğleden sonra Türk Dili ve Edebiyatı-Sosyal Bilimler-1, Matematik,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SosyalBilimler-2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ve Fen Bilimleri testlerinden oluşan tek bir sınava girecekler ve sadece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3puan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türü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hesaplanacaktır. Geçen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sene Türkçe-Sosyal (TS) olarak adlandırılan puan türüne, Sözel;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Matematik-Fen(MF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) olarak adlandırılan puan türüne, Sayısal; Türkçe-Matematik (TM)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olarak adlandırılan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puan türüne, Eşit Ağırlık puan türü karşılık gelmektedir.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65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359557"/>
              </p:ext>
            </p:extLst>
          </p:nvPr>
        </p:nvGraphicFramePr>
        <p:xfrm>
          <a:off x="0" y="133352"/>
          <a:ext cx="12192000" cy="6724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101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programlarına yerleştirme için TYT Puanı ile Sözel, Sayısal, Eşit Ağırlık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tr-T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Dil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Puanlarının, yerleştirme puanı hesaplanırken yerleştirme puanına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katkısı</a:t>
                      </a:r>
                      <a:r>
                        <a:rPr lang="tr-T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hangi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oranda olacaktır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Yükseköğretim Kurumlan Sınavı’nda sabah ve öğleden sonraki oturumlardaki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testlerin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yerleştirme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puanına etkisi, geçtiğimiz yıl uygulanan YGS ve </a:t>
                      </a:r>
                      <a:r>
                        <a:rPr lang="tr-TR" sz="3600" u="none" strike="noStrike" dirty="0" err="1">
                          <a:effectLst/>
                          <a:latin typeface="+mn-lt"/>
                        </a:rPr>
                        <a:t>LYS’de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 adayın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yerleştirme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puanına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oransal etkisiyle aynıdır. Yani bütün adayların girmek zorunda olduğu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ilk</a:t>
                      </a:r>
                      <a:r>
                        <a:rPr lang="tr-TR" sz="2400" b="0" i="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oturum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sonrası alınacak </a:t>
                      </a:r>
                      <a:r>
                        <a:rPr lang="tr-TR" sz="3600" u="none" strike="noStrike" dirty="0" err="1"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 katkısı % 40; Sözel, Sayısal, Eşit Ağırlık ve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Dil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alanlarındaki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testlerden elde edilecek puanların katkısı % 60’tır.</a:t>
                      </a:r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265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71435"/>
              </p:ext>
            </p:extLst>
          </p:nvPr>
        </p:nvGraphicFramePr>
        <p:xfrm>
          <a:off x="-213754" y="51237"/>
          <a:ext cx="12290959" cy="6806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897"/>
                <a:gridCol w="2647865"/>
                <a:gridCol w="2631317"/>
                <a:gridCol w="1191539"/>
                <a:gridCol w="997341"/>
              </a:tblGrid>
              <a:tr h="118872">
                <a:tc rowSpan="4" gridSpan="3"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 smtClean="0">
                          <a:effectLst/>
                        </a:rPr>
                        <a:t>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Adaylar ikinci oturumdaki testlerden hangilerini cevaplandırabilir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?</a:t>
                      </a:r>
                      <a:endParaRPr lang="tr-TR" sz="2800" b="1" u="none" strike="noStrike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t"/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tr-TR" sz="2800" b="1" u="none" strike="noStrike" dirty="0">
                          <a:effectLst/>
                        </a:rPr>
                        <a:t>Aday, yerleşmeyi hedeflediği programın puan türünü dikkate </a:t>
                      </a:r>
                      <a:r>
                        <a:rPr lang="tr-TR" sz="2800" b="1" u="none" strike="noStrike" dirty="0" smtClean="0">
                          <a:effectLst/>
                        </a:rPr>
                        <a:t>alarak,</a:t>
                      </a:r>
                      <a:r>
                        <a:rPr lang="tr-TR" sz="2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2800" b="1" u="none" strike="noStrike" dirty="0" smtClean="0">
                          <a:effectLst/>
                        </a:rPr>
                        <a:t>ilgili testlerdeki</a:t>
                      </a:r>
                      <a:r>
                        <a:rPr lang="tr-TR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r-TR" sz="2800" b="1" u="none" strike="noStrike" dirty="0" smtClean="0">
                          <a:effectLst/>
                        </a:rPr>
                        <a:t>soruları </a:t>
                      </a:r>
                      <a:r>
                        <a:rPr lang="tr-TR" sz="2800" b="1" u="none" strike="noStrike" dirty="0">
                          <a:effectLst/>
                        </a:rPr>
                        <a:t>cevaplandırabilir.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/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</a:tr>
              <a:tr h="108065">
                <a:tc gridSpan="3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</a:tr>
              <a:tr h="118872">
                <a:tc gridSpan="3" vMerge="1">
                  <a:txBody>
                    <a:bodyPr/>
                    <a:lstStyle/>
                    <a:p>
                      <a:pPr algn="l" fontAlgn="t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</a:tr>
              <a:tr h="2211262">
                <a:tc gridSpan="3" vMerge="1">
                  <a:txBody>
                    <a:bodyPr/>
                    <a:lstStyle/>
                    <a:p>
                      <a:pPr algn="l" fontAlgn="t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/>
                </a:tc>
              </a:tr>
              <a:tr h="108065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51"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Aday, yerleşmeyi hedeflediği programın puan türünü dikkate alarak;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TESTLER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26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Türk Dili ve Edebiyatı-Sosyal Bilimler-1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Sosyal Bilimler-2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Matematik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Fen Bilimleri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Sözel Puan için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Sayısal Puan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Sözel + 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Sayısal + 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3" marR="6119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7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Sözel + Sayısal + Eşit Ağırlık Puanı için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9" marR="6119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0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51752"/>
              </p:ext>
            </p:extLst>
          </p:nvPr>
        </p:nvGraphicFramePr>
        <p:xfrm>
          <a:off x="0" y="-12"/>
          <a:ext cx="12192000" cy="6724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400"/>
                <a:gridCol w="6324600"/>
              </a:tblGrid>
              <a:tr h="33446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İkinci </a:t>
                      </a:r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oturumda yer alan testlerin içeriği nedir?</a:t>
                      </a:r>
                      <a:endParaRPr lang="tr-TR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/>
                </a:tc>
              </a:tr>
              <a:tr h="44664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Bu oturumda lise müfredatı esas alınacaktır.</a:t>
                      </a:r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8"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u="sng" strike="noStrike" dirty="0">
                          <a:effectLst/>
                          <a:latin typeface="+mn-lt"/>
                        </a:rPr>
                        <a:t>İkinci Oturumdaki Testlerin İçeriği ve Soru Sayıları</a:t>
                      </a:r>
                      <a:endParaRPr lang="tr-TR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37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TESTLER</a:t>
                      </a:r>
                      <a:endParaRPr lang="tr-TR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Soru Sayısı</a:t>
                      </a:r>
                      <a:endParaRPr lang="tr-TR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Türk Dili ve Edebiyatı-Sosyal Bilimler-1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Türk Dili ve Edebiyatı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Sosyal Bilimler-1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Tarih 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Coğrafya-1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6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Matematik 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82360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Sosyal Bilimler-2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82360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Tarih-2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11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Coğrafya-2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Felsefe Grubu (Mantık, Psikoloji, Sosyoloji)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Din Kültürü ve Ahlak Bilgisi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Fen Bilimleri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Fizik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14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Kimya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Biyoloji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Yabancı Dil Toplam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4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940026"/>
              </p:ext>
            </p:extLst>
          </p:nvPr>
        </p:nvGraphicFramePr>
        <p:xfrm>
          <a:off x="0" y="-4"/>
          <a:ext cx="12192000" cy="672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24653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2018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yılında uygulanacak sistemde soru sayılarının azaltılması,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puanların</a:t>
                      </a:r>
                      <a:r>
                        <a:rPr lang="tr-T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hesaplanmasında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güçlük oluşturacak mıdır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MEB müfredatını kapsayan farklı düzeylerdeki öğrenme seviyesini ölçmeye dönük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nitelikli sorular yöneltileceğinden, puanların hesaplanmasında bir zorluk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yaşanmayacaktır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ctr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Orta Öğretim Başarı Puanı (OBP)’</a:t>
                      </a:r>
                      <a:r>
                        <a:rPr lang="tr-TR" sz="3600" b="1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nın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hesaplanmasında bir değişiklik 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olacak</a:t>
                      </a:r>
                      <a:r>
                        <a:rPr lang="tr-TR" sz="3600" b="1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mıdır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ctr" fontAlgn="t"/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Orta Öğretim Başarı Puanı (OBP)’</a:t>
                      </a:r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nın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katkı oranında ve hesaplanma şeklinde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değişiklik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olmayacaktır.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794134"/>
              </p:ext>
            </p:extLst>
          </p:nvPr>
        </p:nvGraphicFramePr>
        <p:xfrm>
          <a:off x="0" y="-2"/>
          <a:ext cx="12192000" cy="685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4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TYT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Puanında elde edilen 200 ve üzeri puanın ikinci yılda da kullanılması, her 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yıl</a:t>
                      </a:r>
                      <a:r>
                        <a:rPr lang="tr-TR" sz="3600" b="1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değişen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soruların kolaylık ve zorluk dereceleri açısından sorun oluşturabilir mi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ctr" fontAlgn="t"/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Adayların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sınava girenler içindeki başarı sırası referans alınarak, aldıkları puan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takip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eden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yıldaki bu başarı sıralamasının karşılığına gelen puana dönüştürülecektir.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Bu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şekilde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farklı yıllarda sınava giren adaylar için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hak</a:t>
                      </a:r>
                      <a:r>
                        <a:rPr lang="tr-TR" sz="3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kaybının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önüne geçilerek adil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puanlama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yapılmış olacaktır.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694810"/>
              </p:ext>
            </p:extLst>
          </p:nvPr>
        </p:nvGraphicFramePr>
        <p:xfrm>
          <a:off x="0" y="2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7999">
                <a:tc>
                  <a:txBody>
                    <a:bodyPr/>
                    <a:lstStyle/>
                    <a:p>
                      <a:pPr algn="ctr" fontAlgn="t"/>
                      <a:endParaRPr lang="tr-TR" sz="3200" b="1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Tıp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, Hukuk, Mühendislik, Mimarlık, Öğretmenlik Programlarına yerleştirme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için</a:t>
                      </a:r>
                      <a:r>
                        <a:rPr lang="tr-TR" sz="32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başarı sıralaması şartı devam edecek midir?</a:t>
                      </a: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Evet. Bu programlarda başarı sıralaması şartı devam edecektir.</a:t>
                      </a:r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5225" y="373955"/>
            <a:ext cx="10972800" cy="1252728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344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012762"/>
              </p:ext>
            </p:extLst>
          </p:nvPr>
        </p:nvGraphicFramePr>
        <p:xfrm>
          <a:off x="0" y="2"/>
          <a:ext cx="12192000" cy="6857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17871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u="none" strike="noStrike" dirty="0" smtClean="0">
                          <a:effectLst/>
                        </a:rPr>
                        <a:t> 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Yükseköğretim Kurumları Sınavı ne zaman yapılacaktır?</a:t>
                      </a:r>
                      <a:endParaRPr lang="tr-TR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36154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Yükseköğretim Kurumları Sınavının tarihi MEB’in eğitim-öğretim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takviminde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okulların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kapanış tarihi dikkate alınarak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belirlenmiştir.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Sınav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, 23-24 Haziran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2018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tarihlerinde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yapılacaktır.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39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41448"/>
              </p:ext>
            </p:extLst>
          </p:nvPr>
        </p:nvGraphicFramePr>
        <p:xfrm>
          <a:off x="2" y="6"/>
          <a:ext cx="12191998" cy="648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0659"/>
                <a:gridCol w="3195656"/>
                <a:gridCol w="3175683"/>
              </a:tblGrid>
              <a:tr h="1543022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Yeni sistem ile önceki sistem arasındaki farklılıklar nelerdir?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u="none" strike="noStrike" dirty="0">
                          <a:effectLst/>
                        </a:rPr>
                        <a:t>A) Sınavın uygulanışı bakımından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03893"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Sınavın Uygulanması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Önceki Sistem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Yeni Sistem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Aylar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Mart-Haziran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Haziran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Hafta sonu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Gün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Oturum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6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Puan Türü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18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5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Baraj Puan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150/180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150/180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7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519476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2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Kurumları Sınavı oturumlarında soru sayıları ve süreler ne şekilde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olacaktır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Birinci Oturumda yapılacak Temel Yeterlilik Testi (TYT)’</a:t>
                      </a:r>
                      <a:r>
                        <a:rPr lang="tr-TR" sz="4400" u="none" strike="noStrike" dirty="0" err="1">
                          <a:effectLst/>
                          <a:latin typeface="+mn-lt"/>
                        </a:rPr>
                        <a:t>nde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; 40 Türkçe, 40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Temel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Matematik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olmak üzere toplam 80 soru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sorulacaktır.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Temel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Yeterlilik Testi (TYT)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’</a:t>
                      </a:r>
                      <a:r>
                        <a:rPr lang="tr-TR" sz="4400" u="none" strike="noStrike" dirty="0" err="1" smtClean="0">
                          <a:effectLst/>
                          <a:latin typeface="+mn-lt"/>
                        </a:rPr>
                        <a:t>nin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süresi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90 dakikadır.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7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37453"/>
              </p:ext>
            </p:extLst>
          </p:nvPr>
        </p:nvGraphicFramePr>
        <p:xfrm>
          <a:off x="0" y="-1"/>
          <a:ext cx="12192002" cy="7250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6548"/>
                <a:gridCol w="2858499"/>
                <a:gridCol w="2840631"/>
                <a:gridCol w="1286324"/>
              </a:tblGrid>
              <a:tr h="50292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Birinci Oturum</a:t>
                      </a:r>
                      <a:endParaRPr lang="tr-TR" sz="3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457202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50292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r-TR" sz="4000" b="1" u="sng" strike="noStrike" dirty="0">
                          <a:effectLst/>
                        </a:rPr>
                        <a:t>Temel Yeterlilik Testi (TYT)</a:t>
                      </a:r>
                      <a:endParaRPr lang="tr-TR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457202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Temel Yeterlilik Testi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Soru Sayısı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Toplam Süre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Soru Başına Ortalama Süre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Türkçe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9263" marR="6605" marT="66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  <a:latin typeface="+mn-lt"/>
                        </a:rPr>
                        <a:t>1,125 dk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Temel Matematik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80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90 dk.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7202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İkinci Oturumda adaylara Türk Dili ve Edebiyatı-Sosyal Bilimler-1 Testinde 40, Sosyal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Bilimler-2 Testinde 40, Matematik Testinde 40 ve Fen Bilimleri Testinde 40 olmak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üzere toplam 160 soru sorulacaktır.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2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041670"/>
              </p:ext>
            </p:extLst>
          </p:nvPr>
        </p:nvGraphicFramePr>
        <p:xfrm>
          <a:off x="0" y="-4"/>
          <a:ext cx="12192000" cy="685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4">
                <a:tc>
                  <a:txBody>
                    <a:bodyPr/>
                    <a:lstStyle/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514350" indent="-51435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Sözel, Sayısal, Eşit Ağırlık puan türlerinden birinin oluşması için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ilgili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iki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testten 80 soru 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Sözel, Sayısal, Eşit Ağırlık puan türlerinin üçünün de oluşması için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dört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testin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tüm sorularını yani 160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</a:t>
                      </a:r>
                      <a:r>
                        <a:rPr lang="tr-TR" sz="2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cevaplandırması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indent="0" algn="ctr" fontAlgn="t">
                        <a:buFont typeface="Wingdings" panose="05000000000000000000" pitchFamily="2" charset="2"/>
                        <a:buNone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Sözel ve Eşit Ağırlık puan türlerinin oluşması için ilgili üç testten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120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0" indent="0" algn="ctr" fontAlgn="t">
                        <a:buFont typeface="Wingdings" panose="05000000000000000000" pitchFamily="2" charset="2"/>
                        <a:buNone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Sayısal ve Eşit Ağırlık puan türlerinin oluşması için ilgili üç testten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120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7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202602"/>
              </p:ext>
            </p:extLst>
          </p:nvPr>
        </p:nvGraphicFramePr>
        <p:xfrm>
          <a:off x="2" y="-7"/>
          <a:ext cx="12192000" cy="7124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7751"/>
                <a:gridCol w="2304647"/>
                <a:gridCol w="2290243"/>
                <a:gridCol w="1037092"/>
                <a:gridCol w="781935"/>
                <a:gridCol w="395083"/>
                <a:gridCol w="395083"/>
                <a:gridCol w="395083"/>
                <a:gridCol w="395083"/>
              </a:tblGrid>
              <a:tr h="20730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İ</a:t>
                      </a:r>
                      <a:r>
                        <a:rPr lang="tr-TR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kinci </a:t>
                      </a:r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Oturum</a:t>
                      </a:r>
                      <a:endParaRPr lang="tr-TR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188458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20730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tr-TR" sz="1200" b="1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Sözel, Sayısal ve Eşit Ağırlık Testleri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188458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2054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Testler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  <a:latin typeface="+mn-lt"/>
                        </a:rPr>
                        <a:t>Soru Sayısı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>
                          <a:effectLst/>
                        </a:rPr>
                        <a:t>Cevaplanacak Soru Sayısına Göre Soru Başına Ortalama Süreler</a:t>
                      </a:r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İki Test 80 Soru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127807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Üç Test 120 Soru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127807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Dört Test 160 Soru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Türk Dili ve Edebiyatı-Sosyal Bilimler-1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2,25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127807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1,5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1,125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Sosyal Bilimler-2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Matematik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Fen Bilimleri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160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180 dk (3 saat)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180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 (3 saat)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180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(3 saat)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458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21476">
                <a:tc gridSpan="9">
                  <a:txBody>
                    <a:bodyPr/>
                    <a:lstStyle/>
                    <a:p>
                      <a:pPr algn="just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Geçmiş yıllarda yapılan sınavlarda soru başına 0,81 - 1,68 dakika arasında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değişen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süreler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verilmekte iken, Yükseköğretim Kurumlan Sınavında soru başına 1,125 -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2,25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dakika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arasında değişen süreler verilmiş olup bu süreler, geçmiş yıllarda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yapılan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sınavlardaki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sürelerin gerisinde kalmamakta, hatta önüne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geçmektedir.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Kurumlan Sınavı’nda, bilinçli bir adayın bir veya iki puan türünden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programa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müracaat edeceği varsayılmaktadır. Geçmiş yıllara ait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istatistikler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incelendiğinde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de bu durum doğrulanmaktadır.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just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Bununla birlikte Yükseköğretim Kurumlan Sınavında puan türlerinin tümünden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tercih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nb-NO" sz="2000" u="none" strike="noStrike" dirty="0" smtClean="0">
                          <a:effectLst/>
                          <a:latin typeface="+mn-lt"/>
                        </a:rPr>
                        <a:t>yapmak </a:t>
                      </a:r>
                      <a:r>
                        <a:rPr lang="nb-NO" sz="2000" u="none" strike="noStrike" dirty="0">
                          <a:effectLst/>
                          <a:latin typeface="+mn-lt"/>
                        </a:rPr>
                        <a:t>isteyen adaylar için de yeterli süre verilmiştir.</a:t>
                      </a:r>
                      <a:endParaRPr lang="nb-NO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Kurumlan Sınavı oturumlarında kaç kitapçık verilecektir?</a:t>
                      </a:r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Yükseköğretim Kurumlan Sınavında birinci oturumda (TYT) bir, ikinci oturumda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olmak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üzere toplam iki kitapçık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verilecektir.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Bu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uygulama, adaylara zamanı kullanma ve planlama hususunda imkan ve avantaj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sağlayan bir durumdur.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3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702006"/>
              </p:ext>
            </p:extLst>
          </p:nvPr>
        </p:nvGraphicFramePr>
        <p:xfrm>
          <a:off x="0" y="1"/>
          <a:ext cx="12192000" cy="8051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758462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Yükseköğretim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Kurumlan Sınavı saat kaçta başlayacaktır?</a:t>
                      </a:r>
                      <a:endParaRPr lang="tr-TR" sz="2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59860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42475">
                <a:tc>
                  <a:txBody>
                    <a:bodyPr/>
                    <a:lstStyle/>
                    <a:p>
                      <a:pPr algn="ctr" fontAlgn="t"/>
                      <a:r>
                        <a:rPr lang="tr-TR" sz="4800" b="1" u="none" strike="noStrike" dirty="0">
                          <a:effectLst/>
                        </a:rPr>
                        <a:t>Yükseköğretim Kurumları Sınavı saatleri ÖSYM tarafından belirlenecek, </a:t>
                      </a:r>
                      <a:r>
                        <a:rPr lang="tr-TR" sz="4800" b="1" u="none" strike="noStrike" dirty="0" smtClean="0">
                          <a:effectLst/>
                        </a:rPr>
                        <a:t>Başvuru </a:t>
                      </a:r>
                      <a:r>
                        <a:rPr lang="tr-TR" sz="4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Kılavuzu’nda ve ÖSYM’nin web sayfasında ilan edilecektir</a:t>
                      </a:r>
                      <a:endParaRPr lang="tr-TR" sz="4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175846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b="1" u="none" strike="noStrike" dirty="0" smtClean="0">
                          <a:effectLst/>
                        </a:rPr>
                        <a:t>.</a:t>
                      </a:r>
                      <a:endParaRPr lang="tr-T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3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857500" y="3382169"/>
          <a:ext cx="64770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24.    Yükseköğretim Kurumları Sınavı’nın oturumları arasında ne kadar süre ile ara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verilecektir?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Yükseköğretim Kurumları Sınavı oturum saatleri arasındaki aralar, ÖSYM tarafından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belirlenecek, Başvuru Kılavuzu’nda ve ÖSYM’nin web sayfasında ilan edilecektir.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 dirty="0">
                          <a:effectLst/>
                        </a:rPr>
                        <a:t>Bununla birlikte bu süre iki saatten az olmayacaktır.</a:t>
                      </a:r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689547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2445536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Kurumları Sınavı’nın oturumları arasında ne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kadar</a:t>
                      </a:r>
                      <a:r>
                        <a:rPr lang="tr-TR" sz="44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süre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ile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ara</a:t>
                      </a:r>
                      <a:r>
                        <a:rPr lang="tr-TR" sz="3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verilecektir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45351"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67115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Yükseköğretim Kurumları Sınavı oturum saatleri arasındaki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aralar,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ÖSYM tarafından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belirlenecek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, Başvuru Kılavuzu’nda ve ÖSYM’nin web sayfasında ilan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edilecektir.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Bununla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birlikte bu süre iki saatten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az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olmayacaktır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6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204389"/>
              </p:ext>
            </p:extLst>
          </p:nvPr>
        </p:nvGraphicFramePr>
        <p:xfrm>
          <a:off x="0" y="2"/>
          <a:ext cx="12192000" cy="6908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178718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Yükseköğretim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Kurumları Sınav ücreti ne kadar olacaktır?</a:t>
                      </a:r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607716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Yükseköğretim Kurumları Sınav ücreti ÖSYM tarafından belirlenecek olup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sınav</a:t>
                      </a:r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ücretinin </a:t>
                      </a:r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iki oturum için 120 TL olması planlanmaktadır. Konuyla ilgili kesin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bilgi</a:t>
                      </a:r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Başvuru </a:t>
                      </a:r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Kılavuzu’nda ve ÖSYM’nin web sayfasından ilan edilecektir.</a:t>
                      </a:r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58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67998"/>
              </p:ext>
            </p:extLst>
          </p:nvPr>
        </p:nvGraphicFramePr>
        <p:xfrm>
          <a:off x="-172995" y="0"/>
          <a:ext cx="12364995" cy="689567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429307"/>
                <a:gridCol w="5554188"/>
                <a:gridCol w="4381500"/>
              </a:tblGrid>
              <a:tr h="103610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tr-TR" sz="4000" u="none" strike="noStrike" dirty="0" smtClean="0">
                          <a:effectLst/>
                        </a:rPr>
                        <a:t>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Sınavın içeriği ve soru sayısı bakımında</a:t>
                      </a:r>
                      <a:r>
                        <a:rPr lang="tr-TR" sz="40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7385" marR="7385" marT="73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</a:rPr>
                        <a:t>Birinci Oturum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</a:rPr>
                        <a:t>İkinci Oturum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5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Önceki Sistem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 dirty="0">
                          <a:effectLst/>
                        </a:rPr>
                        <a:t>-Türkçe -Temel Matematik -Fen Bilimleri -Sosyal Bilimler (Toplam Soru Sayısı: 160)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-Türk Dili ve Edebiyatı-Sosyal Bilimler-1 -Matematik -Fen Bilimleri (Fizik, Kimya, Biyoloji) -Sosyal Bilimler-2 (Tarih-2, Coğrafya-2, Felsefe Grubu, Din Kültürü ve Ahlak Bilgisi ) (Toplam Soru Sayısı: 340)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</a:rPr>
                        <a:t> 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 rowSpan="2">
                  <a:txBody>
                    <a:bodyPr/>
                    <a:lstStyle/>
                    <a:p>
                      <a:pPr algn="ctr" defTabSz="762000" fontAlgn="ctr"/>
                      <a:r>
                        <a:rPr lang="tr-TR" sz="1800" b="1" u="none" strike="noStrike" dirty="0">
                          <a:effectLst/>
                        </a:rPr>
                        <a:t>Yeni Sistem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Birinci Oturum (TYT)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</a:rPr>
                        <a:t>İkinci Oturum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 dirty="0">
                          <a:effectLst/>
                        </a:rPr>
                        <a:t>-Türkçe -Temel Matematik (Toplam Soru Sayısı: 80) *Bütün adayların </a:t>
                      </a:r>
                      <a:r>
                        <a:rPr lang="tr-TR" sz="1800" u="none" strike="noStrike" dirty="0" err="1">
                          <a:effectLst/>
                        </a:rPr>
                        <a:t>TYT’ye</a:t>
                      </a:r>
                      <a:r>
                        <a:rPr lang="tr-TR" sz="1800" u="none" strike="noStrike" dirty="0">
                          <a:effectLst/>
                        </a:rPr>
                        <a:t> girmesi zorunludur.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-Türk Dili ve Edebiyatı- Sosyal Bilimler-1 (Tarih-1, Coğrafya-1) -Matematik -Sosyal Bilimler-2 (Tarih-2, Coğrafya-2, Felsefe Grubu, Din Kültürü ve Ahlak Bilgisi ) -Fen Bilimleri (Fizik, Kimya, Biyoloji) (Toplam Soru Sayısı: 160)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9759"/>
              </p:ext>
            </p:extLst>
          </p:nvPr>
        </p:nvGraphicFramePr>
        <p:xfrm>
          <a:off x="0" y="0"/>
          <a:ext cx="12192000" cy="7124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754372">
                <a:tc>
                  <a:txBody>
                    <a:bodyPr/>
                    <a:lstStyle/>
                    <a:p>
                      <a:pPr algn="ctr" fontAlgn="t"/>
                      <a:endParaRPr lang="tr-TR" sz="36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36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6000" b="1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tr-TR" sz="6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Temel Yeterlilik ne demektir?</a:t>
                      </a:r>
                      <a:endParaRPr lang="tr-TR" sz="4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594883">
                <a:tc>
                  <a:txBody>
                    <a:bodyPr/>
                    <a:lstStyle/>
                    <a:p>
                      <a:pPr algn="l" fontAlgn="b"/>
                      <a:endParaRPr lang="tr-TR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75437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Temel Yeterlilik, adayların sözel ve sayısal alanlarda sahip olmaları beklenen bilgi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tr-TR" sz="2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beceri ve yetkinlikleri kapsar.</a:t>
                      </a:r>
                    </a:p>
                    <a:p>
                      <a:pPr algn="l" fontAlgn="t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754372">
                <a:tc>
                  <a:txBody>
                    <a:bodyPr/>
                    <a:lstStyle/>
                    <a:p>
                      <a:pPr algn="l" fontAlgn="t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149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11613"/>
              </p:ext>
            </p:extLst>
          </p:nvPr>
        </p:nvGraphicFramePr>
        <p:xfrm>
          <a:off x="0" y="-1"/>
          <a:ext cx="12192000" cy="8320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3930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400" b="1" i="0" u="none" strike="noStrike" kern="120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tr-TR" sz="2400" b="1" i="0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4000" b="1" i="0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Temel Yeterlilik Testi (TYT) hangi alanlardan soruları içerecektir?</a:t>
                      </a: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457200" indent="-457200" algn="ctr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dirty="0">
                          <a:effectLst/>
                        </a:rPr>
                        <a:t>TYT’ de Türkçe ve Temel Matematik alanları ile ilgili sorular yer almaktadır.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0" indent="-457200" algn="ctr" defTabSz="9144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Türkçe Testinde; Türkçeyi doğru kullanma, okuduğunu anlama ve yorumlama, </a:t>
                      </a:r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kelime hazinesi, temel cümle bilgisi ve imla kurallarını kullanma becerileri </a:t>
                      </a:r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ölçülecektir.</a:t>
                      </a:r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marL="457200" indent="-457200" algn="ctr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Temel Matematik Testinde; Temel Matematik kavramlarını kullanma ve bu</a:t>
                      </a: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kavramları kullanarak işlem yapma, temel matematiksel ilişkilerden yararlanarak </a:t>
                      </a:r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soyut işlemler yapma, temel matematik prensiplerini ve işlemlerini gündelik hayatta uygulama becerileri ölçülecektir.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algn="ctr" fontAlgn="t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algn="ctr" fontAlgn="t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653823"/>
              </p:ext>
            </p:extLst>
          </p:nvPr>
        </p:nvGraphicFramePr>
        <p:xfrm>
          <a:off x="133349" y="6"/>
          <a:ext cx="12058651" cy="6716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8651"/>
              </a:tblGrid>
              <a:tr h="405552">
                <a:tc>
                  <a:txBody>
                    <a:bodyPr/>
                    <a:lstStyle/>
                    <a:p>
                      <a:pPr algn="ctr" fontAlgn="t"/>
                      <a:endParaRPr lang="tr-TR" sz="3200" b="1" u="none" strike="noStrike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r>
                        <a:rPr lang="tr-TR" sz="48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TYT’nin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geçen seneki </a:t>
                      </a:r>
                      <a:r>
                        <a:rPr lang="tr-TR" sz="48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YGS’den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farkı nedir?</a:t>
                      </a:r>
                      <a:endParaRPr lang="tr-TR" sz="2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TYT ile YGS arasındaki en önemli farklılık, </a:t>
                      </a:r>
                      <a:r>
                        <a:rPr lang="tr-TR" sz="2800" b="1" u="none" strike="noStrike" dirty="0" err="1"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 yeterliliğe dayalı bir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değerlendirmeyi esas almasıdır.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6817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TYT, farklı lise türlerinde öğrenim gören ve farklı düzeydeki bütün adaylara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uygulanacağından ve adayların bilgiden daha çok temel yeterlilikler bakımından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değerlendirilmesi yönüyle daha kapsayıcı olup bütün adaylar için fırsat eşitliği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sunmaktadır.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Dolayısıyla bu sistem, </a:t>
                      </a:r>
                      <a:r>
                        <a:rPr lang="tr-TR" sz="2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YGS’den</a:t>
                      </a:r>
                      <a:r>
                        <a:rPr lang="tr-TR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bütünüyle farklı ve yeni bir sistemdir. Bunun örnekleri dünyada farklı ülke ve seçkin yükseköğretim sistemlerinde de mevcuttur.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6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26070"/>
              </p:ext>
            </p:extLst>
          </p:nvPr>
        </p:nvGraphicFramePr>
        <p:xfrm>
          <a:off x="0" y="-4"/>
          <a:ext cx="12192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1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Türkçe ve Temel Matematik esaslı olmasının ve kapsamında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Sosyal</a:t>
                      </a:r>
                      <a:r>
                        <a:rPr lang="tr-TR" sz="2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Bilimler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ile Fen </a:t>
                      </a:r>
                      <a:r>
                        <a:rPr lang="tr-TR" sz="4000" b="1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Bilimleri’nin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bulunmamasının sebebi nedir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ctr" fontAlgn="t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TYT’de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adayın bilgisinin değil temel yeterliliklerin belirlenmesi esastır. Bu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kapsamda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bu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testte Türkçe ve Temel Matematik sorularının yer alması hem sözel, hem de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sayısal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açıdan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temel yeterlilikleri belirlemek için kâfi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görülmektedir.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Diğer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bir ifade ile MEB’in orta öğretime geçiş için yeterli kabul ettiği bütün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derslerin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kazanımlarının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bu kazanımlara dair öğrenci başarısının bir daha sorgulanması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yerine;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temel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yeterliliklerin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genel</a:t>
                      </a:r>
                      <a:r>
                        <a:rPr lang="tr-TR" sz="3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çerçevesi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kazanımları değerlendirilecektir.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Dolayısıyla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TYT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okul dışı öğrenme kaynaklarına bağımlılığı azaltacaktır.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2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73279"/>
              </p:ext>
            </p:extLst>
          </p:nvPr>
        </p:nvGraphicFramePr>
        <p:xfrm>
          <a:off x="0" y="-2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0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TYT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ile YGS puan türleri karşılaştırıldığında nasıl bir farklılık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görülmektedir?</a:t>
                      </a:r>
                    </a:p>
                    <a:p>
                      <a:pPr algn="ctr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4000" b="1" u="none" strike="noStrike" dirty="0" err="1" smtClean="0">
                          <a:effectLst/>
                          <a:latin typeface="+mn-lt"/>
                        </a:rPr>
                        <a:t>YGS’de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6 puan türü vardı (YGS-1, YGS-2, YGS-3, YGS-4, YGS-5, YGS-6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).</a:t>
                      </a:r>
                    </a:p>
                    <a:p>
                      <a:pPr algn="ctr" fontAlgn="t"/>
                      <a:r>
                        <a:rPr lang="tr-TR" sz="4000" b="1" u="none" strike="noStrike" dirty="0" err="1" smtClean="0">
                          <a:effectLst/>
                          <a:latin typeface="+mn-lt"/>
                        </a:rPr>
                        <a:t>TYT’de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ise her adayın sadece bir puanı hesaplanacaktır. Bu puan, Temel Yeterlilik 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Testi</a:t>
                      </a:r>
                      <a:r>
                        <a:rPr lang="tr-TR" sz="28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Puanı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(TYT-Puanı)’</a:t>
                      </a:r>
                      <a:r>
                        <a:rPr lang="tr-TR" sz="4000" b="1" u="none" strike="noStrike" dirty="0" err="1">
                          <a:effectLst/>
                          <a:latin typeface="+mn-lt"/>
                        </a:rPr>
                        <a:t>dır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tr-TR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39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222714"/>
              </p:ext>
            </p:extLst>
          </p:nvPr>
        </p:nvGraphicFramePr>
        <p:xfrm>
          <a:off x="0" y="-2"/>
          <a:ext cx="12192000" cy="6897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7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TYT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sorularının içeriği ve dayandığı müfredatta değişiklik var mıdır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?</a:t>
                      </a:r>
                      <a:endParaRPr lang="tr-TR" sz="12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2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 smtClean="0">
                          <a:effectLst/>
                          <a:latin typeface="+mn-lt"/>
                        </a:rPr>
                        <a:t>Hayır</a:t>
                      </a:r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. Adayların tabii olacağı müfredat, MEB’in ortak müfredatından seçilecektir.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Sistemin en özgün tarafı olan </a:t>
                      </a:r>
                      <a:r>
                        <a:rPr lang="tr-TR" sz="4000" b="1" u="none" strike="noStrike" kern="12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TYT’nin</a:t>
                      </a:r>
                      <a:r>
                        <a:rPr lang="tr-TR" sz="40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adaylarımız açısından avantajları nelerdir?</a:t>
                      </a:r>
                    </a:p>
                    <a:p>
                      <a:pPr algn="ctr" fontAlgn="t"/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Yeni sistemin geçtiğimiz yıllarda uygulanan bütün sınav sistemlerinden ayrılan en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önemli özellikleri;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•    Temel Yeterlilik Testi (TYT)’</a:t>
                      </a:r>
                      <a:r>
                        <a:rPr lang="tr-TR" sz="2400" u="none" strike="noStrike" dirty="0" err="1">
                          <a:effectLst/>
                          <a:latin typeface="+mn-lt"/>
                        </a:rPr>
                        <a:t>nde</a:t>
                      </a:r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 tek tip Puan (TYT-Puanı) olması,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•    Adayların bu tek TYT-Puanı ile herhangi bir MYO programını tercih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edebilmesine imkan tanıması,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•    Meslek lisesi mezunlarını yükseköğretime geçişe teşvik ediyor olması,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•    Adayları okul dışı öğrenme kaynaklarına yöneltmemesi.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tr-TR" sz="2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Meslek Yüksekokullarında bir program tercih edebilmek için gerekli şart </a:t>
                      </a:r>
                      <a:r>
                        <a:rPr lang="tr-TR" sz="3200" b="1" u="none" strike="noStrike" kern="1200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vegerekli</a:t>
                      </a:r>
                      <a:r>
                        <a:rPr lang="tr-TR" sz="3200" b="1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32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baraj puanı </a:t>
                      </a:r>
                      <a:r>
                        <a:rPr lang="tr-TR" sz="3200" b="1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nedir?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tr-TR" sz="2400" u="none" strike="noStrike" dirty="0" smtClean="0">
                          <a:effectLst/>
                          <a:latin typeface="+mn-lt"/>
                        </a:rPr>
                        <a:t>Adayların </a:t>
                      </a:r>
                      <a:r>
                        <a:rPr lang="tr-TR" sz="2400" u="none" strike="noStrike" dirty="0">
                          <a:effectLst/>
                          <a:latin typeface="+mn-lt"/>
                        </a:rPr>
                        <a:t>TYT puanının 150 ve üzeri olması gerekir.</a:t>
                      </a:r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339" marR="9339" marT="933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21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2015</Words>
  <Application>Microsoft Office PowerPoint</Application>
  <PresentationFormat>Özel</PresentationFormat>
  <Paragraphs>299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isö</dc:creator>
  <cp:lastModifiedBy>Windows 10</cp:lastModifiedBy>
  <cp:revision>21</cp:revision>
  <dcterms:created xsi:type="dcterms:W3CDTF">2017-10-20T09:46:03Z</dcterms:created>
  <dcterms:modified xsi:type="dcterms:W3CDTF">2017-11-07T05:43:31Z</dcterms:modified>
</cp:coreProperties>
</file>