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</p:sldMasterIdLst>
  <p:sldIdLst>
    <p:sldId id="258" r:id="rId2"/>
    <p:sldId id="326" r:id="rId3"/>
    <p:sldId id="327" r:id="rId4"/>
    <p:sldId id="328" r:id="rId5"/>
    <p:sldId id="331" r:id="rId6"/>
    <p:sldId id="329" r:id="rId7"/>
    <p:sldId id="330" r:id="rId8"/>
    <p:sldId id="322" r:id="rId9"/>
    <p:sldId id="257" r:id="rId10"/>
    <p:sldId id="259" r:id="rId11"/>
    <p:sldId id="260" r:id="rId12"/>
    <p:sldId id="263" r:id="rId13"/>
    <p:sldId id="268" r:id="rId14"/>
    <p:sldId id="271" r:id="rId15"/>
    <p:sldId id="269" r:id="rId16"/>
    <p:sldId id="281" r:id="rId17"/>
    <p:sldId id="282" r:id="rId18"/>
    <p:sldId id="287" r:id="rId19"/>
    <p:sldId id="288" r:id="rId20"/>
    <p:sldId id="292" r:id="rId21"/>
    <p:sldId id="294" r:id="rId22"/>
    <p:sldId id="303" r:id="rId23"/>
    <p:sldId id="304" r:id="rId24"/>
    <p:sldId id="309" r:id="rId25"/>
    <p:sldId id="316" r:id="rId26"/>
    <p:sldId id="320" r:id="rId27"/>
    <p:sldId id="32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143000" y="381000"/>
            <a:ext cx="7772400" cy="5715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7F59-8748-4638-8DE4-45F6590764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8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04.10.2013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Administrator\Desktop\ram&#231;o\PSS%20SUNU\PSS-%20FON%20M&#220;Z&#304;KLER&#304;\S&#220;PER%20BABA.mp3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672" y="685801"/>
            <a:ext cx="6696744" cy="3657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b="1" dirty="0" smtClean="0">
                <a:solidFill>
                  <a:srgbClr val="C00000"/>
                </a:solidFill>
              </a:rPr>
              <a:t>AİLELER ÇOCUKLARINI</a:t>
            </a:r>
          </a:p>
          <a:p>
            <a:pPr marL="0" indent="0" algn="ctr">
              <a:buNone/>
            </a:pPr>
            <a:r>
              <a:rPr lang="tr-TR" sz="5400" b="1" dirty="0" smtClean="0">
                <a:solidFill>
                  <a:srgbClr val="C00000"/>
                </a:solidFill>
              </a:rPr>
              <a:t>NASIL </a:t>
            </a:r>
          </a:p>
          <a:p>
            <a:pPr marL="0" indent="0" algn="ctr">
              <a:buNone/>
            </a:pPr>
            <a:r>
              <a:rPr lang="tr-TR" sz="5400" b="1" dirty="0" smtClean="0">
                <a:solidFill>
                  <a:srgbClr val="C00000"/>
                </a:solidFill>
              </a:rPr>
              <a:t>DESTEKLEYEBİLİR</a:t>
            </a:r>
            <a:r>
              <a:rPr lang="tr-TR" sz="5400" b="1" dirty="0">
                <a:solidFill>
                  <a:srgbClr val="C00000"/>
                </a:solidFill>
              </a:rPr>
              <a:t>?</a:t>
            </a:r>
            <a:endParaRPr lang="tr-TR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9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980728"/>
            <a:ext cx="7488832" cy="388843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2400" b="1" dirty="0"/>
          </a:p>
          <a:p>
            <a:pPr>
              <a:lnSpc>
                <a:spcPct val="80000"/>
              </a:lnSpc>
              <a:defRPr/>
            </a:pPr>
            <a:r>
              <a:rPr lang="tr-TR" sz="3200" b="0" dirty="0" smtClean="0"/>
              <a:t>    </a:t>
            </a:r>
          </a:p>
          <a:p>
            <a:pPr>
              <a:lnSpc>
                <a:spcPct val="80000"/>
              </a:lnSpc>
              <a:defRPr/>
            </a:pPr>
            <a:r>
              <a:rPr lang="tr-TR" sz="3200" b="0" dirty="0" smtClean="0"/>
              <a:t>   Örnek </a:t>
            </a:r>
            <a:r>
              <a:rPr lang="tr-TR" sz="3200" b="0" dirty="0"/>
              <a:t>ve rehber </a:t>
            </a:r>
            <a:r>
              <a:rPr lang="tr-TR" sz="3200" b="0" dirty="0" smtClean="0"/>
              <a:t>olmak</a:t>
            </a:r>
            <a:r>
              <a:rPr lang="tr-TR" sz="3200" b="0" dirty="0"/>
              <a:t> </a:t>
            </a:r>
            <a:r>
              <a:rPr lang="tr-TR" sz="3200" b="0" dirty="0" smtClean="0"/>
              <a:t>olmalıyız</a:t>
            </a:r>
            <a:endParaRPr lang="tr-TR" sz="3200" b="0" dirty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3200" b="0" dirty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3200" b="0" dirty="0"/>
          </a:p>
          <a:p>
            <a:pPr algn="just">
              <a:lnSpc>
                <a:spcPct val="80000"/>
              </a:lnSpc>
              <a:defRPr/>
            </a:pPr>
            <a:r>
              <a:rPr lang="tr-TR" sz="3200" b="0" dirty="0" smtClean="0"/>
              <a:t>   Çocukları </a:t>
            </a:r>
            <a:r>
              <a:rPr lang="tr-TR" sz="3200" b="0" dirty="0"/>
              <a:t>ergenlik dönemi </a:t>
            </a:r>
            <a:r>
              <a:rPr lang="tr-TR" sz="3200" b="0" dirty="0" smtClean="0"/>
              <a:t>özellikleri hakkında bilgilendirmeliyiz</a:t>
            </a:r>
            <a:endParaRPr lang="tr-TR" sz="3200" b="0" dirty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2400" b="0" dirty="0"/>
          </a:p>
          <a:p>
            <a:pPr>
              <a:lnSpc>
                <a:spcPct val="80000"/>
              </a:lnSpc>
              <a:buFont typeface="Monotype Sorts" pitchFamily="2" charset="2"/>
              <a:buNone/>
              <a:defRPr/>
            </a:pPr>
            <a:r>
              <a:rPr lang="tr-TR" sz="2400" b="1" dirty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29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548681"/>
            <a:ext cx="7056784" cy="3528392"/>
          </a:xfrm>
        </p:spPr>
        <p:txBody>
          <a:bodyPr/>
          <a:lstStyle/>
          <a:p>
            <a:pPr algn="just"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2400" b="1" dirty="0"/>
          </a:p>
          <a:p>
            <a:pPr algn="just">
              <a:lnSpc>
                <a:spcPct val="80000"/>
              </a:lnSpc>
              <a:defRPr/>
            </a:pPr>
            <a:endParaRPr lang="tr-TR" sz="24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tr-TR" sz="2400" b="1" dirty="0" smtClean="0"/>
              <a:t>    </a:t>
            </a:r>
            <a:r>
              <a:rPr lang="tr-TR" sz="3200" b="0" dirty="0" smtClean="0"/>
              <a:t>Çocuklarınızla </a:t>
            </a:r>
            <a:r>
              <a:rPr lang="tr-TR" sz="3200" b="0" dirty="0" smtClean="0"/>
              <a:t>güzel vakitler </a:t>
            </a:r>
            <a:r>
              <a:rPr lang="tr-TR" sz="3200" b="0" smtClean="0"/>
              <a:t>geçirmeniz için</a:t>
            </a:r>
            <a:r>
              <a:rPr lang="tr-TR" sz="3200" b="0" dirty="0" smtClean="0"/>
              <a:t>; yemek </a:t>
            </a:r>
            <a:r>
              <a:rPr lang="tr-TR" sz="3200" b="0" dirty="0"/>
              <a:t>saatleri, hikaye anlatma, kitap okuma, oyun oynama, ev dışında vakit geçirme, tatiller ve kutlamalar önemli fırsatlardır. 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2400" b="1" dirty="0"/>
          </a:p>
          <a:p>
            <a:pPr marL="1828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16632"/>
            <a:ext cx="7272808" cy="554461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2400" b="1" dirty="0" smtClean="0"/>
              <a:t>     </a:t>
            </a:r>
          </a:p>
          <a:p>
            <a:pPr algn="just">
              <a:defRPr/>
            </a:pPr>
            <a:endParaRPr lang="tr-TR" sz="2400" dirty="0"/>
          </a:p>
          <a:p>
            <a:pPr algn="just">
              <a:defRPr/>
            </a:pPr>
            <a:r>
              <a:rPr lang="tr-TR" sz="2400" b="1" dirty="0" smtClean="0"/>
              <a:t>     </a:t>
            </a:r>
          </a:p>
          <a:p>
            <a:pPr algn="just">
              <a:defRPr/>
            </a:pPr>
            <a:r>
              <a:rPr lang="tr-TR" sz="2400" dirty="0"/>
              <a:t> </a:t>
            </a:r>
            <a:r>
              <a:rPr lang="tr-TR" sz="2400" dirty="0" smtClean="0"/>
              <a:t>    </a:t>
            </a:r>
            <a:r>
              <a:rPr lang="tr-TR" sz="2400" b="0" dirty="0" smtClean="0"/>
              <a:t>Anne </a:t>
            </a:r>
            <a:r>
              <a:rPr lang="tr-TR" sz="2400" b="0" dirty="0"/>
              <a:t>ve babanın </a:t>
            </a:r>
            <a:r>
              <a:rPr lang="tr-TR" sz="2400" b="0" dirty="0" smtClean="0"/>
              <a:t>çocuklarını </a:t>
            </a:r>
            <a:r>
              <a:rPr lang="tr-TR" sz="2400" b="0" dirty="0"/>
              <a:t>istediğinden farklı alanlara yöneltmesi, ondan yapabileceğinin üstünde görevler beklemesi, onu aşağılaması, onu başkaları ile kıyaslaması, </a:t>
            </a:r>
            <a:r>
              <a:rPr lang="tr-TR" sz="2400" b="0" dirty="0" smtClean="0"/>
              <a:t>sık </a:t>
            </a:r>
            <a:r>
              <a:rPr lang="tr-TR" sz="2400" b="0" dirty="0"/>
              <a:t>sık eleştirmesi, onun yanında birbirleriyle kavga </a:t>
            </a:r>
            <a:r>
              <a:rPr lang="tr-TR" sz="2400" b="0" dirty="0" smtClean="0"/>
              <a:t>etmesi yapılan yanlışlardır</a:t>
            </a:r>
            <a:endParaRPr lang="tr-TR" sz="2400" b="0" dirty="0"/>
          </a:p>
          <a:p>
            <a:pPr marL="18288" indent="0">
              <a:buNone/>
              <a:defRPr/>
            </a:pPr>
            <a:endParaRPr lang="tr-TR" sz="2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19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259632" y="685801"/>
            <a:ext cx="6969968" cy="375131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1" dirty="0" smtClean="0">
                <a:solidFill>
                  <a:srgbClr val="C00000"/>
                </a:solidFill>
              </a:rPr>
              <a:t>  </a:t>
            </a:r>
          </a:p>
          <a:p>
            <a:pPr algn="just">
              <a:defRPr/>
            </a:pPr>
            <a:r>
              <a:rPr lang="tr-TR" sz="3200" b="1" dirty="0" smtClean="0">
                <a:solidFill>
                  <a:srgbClr val="C00000"/>
                </a:solidFill>
              </a:rPr>
              <a:t>   Çocuğunuz  istediğiniz bir davranışı yaptığında hemen ödüllendirin 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tr-TR" sz="3200" b="1" dirty="0" smtClean="0"/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3200" b="0" dirty="0" smtClean="0"/>
              <a:t>Hediye </a:t>
            </a:r>
            <a:endParaRPr lang="tr-TR" sz="3200" b="0" dirty="0"/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3200" b="0" dirty="0" smtClean="0"/>
              <a:t>Güzel </a:t>
            </a:r>
            <a:r>
              <a:rPr lang="tr-TR" sz="3200" b="0" dirty="0"/>
              <a:t>Bir Söz</a:t>
            </a:r>
          </a:p>
          <a:p>
            <a:pPr>
              <a:defRPr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144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476672"/>
            <a:ext cx="7920880" cy="3579849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tr-TR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C00000"/>
                </a:solidFill>
              </a:rPr>
              <a:t>   Kötü </a:t>
            </a:r>
            <a:r>
              <a:rPr lang="tr-TR" sz="3200" b="1" dirty="0">
                <a:solidFill>
                  <a:srgbClr val="C00000"/>
                </a:solidFill>
              </a:rPr>
              <a:t>ve istenmedik </a:t>
            </a:r>
            <a:r>
              <a:rPr lang="tr-TR" sz="3200" b="1" dirty="0" smtClean="0">
                <a:solidFill>
                  <a:srgbClr val="C00000"/>
                </a:solidFill>
              </a:rPr>
              <a:t>davranışlar yaptığında tepkisiz </a:t>
            </a:r>
            <a:r>
              <a:rPr lang="tr-TR" sz="3200" b="1" dirty="0">
                <a:solidFill>
                  <a:srgbClr val="C00000"/>
                </a:solidFill>
              </a:rPr>
              <a:t>kalın.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tr-TR" sz="3200" b="1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sz="3200" b="1" dirty="0" smtClean="0"/>
              <a:t> Sabırlı olun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sz="3200" b="1" dirty="0" smtClean="0"/>
              <a:t>Davranışın </a:t>
            </a:r>
            <a:r>
              <a:rPr lang="tr-TR" sz="3200" b="1" dirty="0"/>
              <a:t>bitmesini bekleyin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86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z="2400" b="1" dirty="0" smtClean="0">
                <a:solidFill>
                  <a:srgbClr val="C00000"/>
                </a:solidFill>
              </a:rPr>
              <a:t>     </a:t>
            </a:r>
            <a:r>
              <a:rPr lang="tr-TR" sz="3200" b="1" dirty="0" smtClean="0">
                <a:solidFill>
                  <a:srgbClr val="C00000"/>
                </a:solidFill>
              </a:rPr>
              <a:t>Çocuğunuzun </a:t>
            </a:r>
            <a:r>
              <a:rPr lang="tr-TR" sz="3200" b="1" dirty="0">
                <a:solidFill>
                  <a:srgbClr val="C00000"/>
                </a:solidFill>
              </a:rPr>
              <a:t>isteklerini sürekli reddetmeyiniz.</a:t>
            </a:r>
          </a:p>
          <a:p>
            <a:pPr>
              <a:lnSpc>
                <a:spcPct val="90000"/>
              </a:lnSpc>
              <a:defRPr/>
            </a:pPr>
            <a:r>
              <a:rPr lang="tr-TR" sz="2400" dirty="0">
                <a:solidFill>
                  <a:srgbClr val="C00000"/>
                </a:solidFill>
              </a:rPr>
              <a:t> </a:t>
            </a:r>
            <a:r>
              <a:rPr lang="tr-TR" sz="2400" dirty="0" smtClean="0">
                <a:solidFill>
                  <a:srgbClr val="C00000"/>
                </a:solidFill>
              </a:rPr>
              <a:t>  </a:t>
            </a:r>
          </a:p>
          <a:p>
            <a:pPr algn="just">
              <a:lnSpc>
                <a:spcPct val="90000"/>
              </a:lnSpc>
              <a:defRPr/>
            </a:pPr>
            <a:r>
              <a:rPr lang="tr-TR" sz="2400" dirty="0">
                <a:solidFill>
                  <a:srgbClr val="C00000"/>
                </a:solidFill>
              </a:rPr>
              <a:t> </a:t>
            </a:r>
            <a:r>
              <a:rPr lang="tr-TR" sz="2400" dirty="0" smtClean="0">
                <a:solidFill>
                  <a:srgbClr val="C00000"/>
                </a:solidFill>
              </a:rPr>
              <a:t>   </a:t>
            </a:r>
            <a:r>
              <a:rPr lang="tr-TR" sz="2400" b="0" dirty="0" smtClean="0"/>
              <a:t>Anlamsız </a:t>
            </a:r>
            <a:r>
              <a:rPr lang="tr-TR" sz="2400" b="0" dirty="0"/>
              <a:t>ya da size ters gelen istekleri olduğunda açıklama yapın ve kendisi için başka ne yapabileceğinizi ona sorun.</a:t>
            </a:r>
          </a:p>
          <a:p>
            <a:pPr>
              <a:lnSpc>
                <a:spcPct val="90000"/>
              </a:lnSpc>
              <a:defRPr/>
            </a:pPr>
            <a:endParaRPr lang="tr-TR" sz="24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tr-TR" sz="2400" b="1" dirty="0">
              <a:solidFill>
                <a:srgbClr val="C0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2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476672"/>
            <a:ext cx="7185992" cy="5191471"/>
          </a:xfrm>
        </p:spPr>
        <p:txBody>
          <a:bodyPr/>
          <a:lstStyle/>
          <a:p>
            <a:pPr>
              <a:defRPr/>
            </a:pPr>
            <a:endParaRPr lang="tr-TR" sz="2400" b="1" dirty="0" smtClean="0"/>
          </a:p>
          <a:p>
            <a:pPr algn="just">
              <a:defRPr/>
            </a:pPr>
            <a:r>
              <a:rPr lang="tr-TR" sz="3200" b="1" dirty="0" smtClean="0"/>
              <a:t>    </a:t>
            </a:r>
            <a:r>
              <a:rPr lang="tr-TR" sz="3200" b="0" dirty="0" smtClean="0"/>
              <a:t>Dinlenmesini </a:t>
            </a:r>
            <a:r>
              <a:rPr lang="tr-TR" sz="3200" b="0" dirty="0"/>
              <a:t>sağlayacak müzik dinlemesine izin </a:t>
            </a:r>
            <a:r>
              <a:rPr lang="tr-TR" sz="3200" b="0" dirty="0" smtClean="0"/>
              <a:t>verin. Ancak </a:t>
            </a:r>
            <a:r>
              <a:rPr lang="tr-TR" sz="3200" b="0" dirty="0"/>
              <a:t>ders çalışırken müziği kapatmasını ve öyle ders çalışmasını sağlayın.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12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4831431"/>
          </a:xfrm>
        </p:spPr>
        <p:txBody>
          <a:bodyPr/>
          <a:lstStyle/>
          <a:p>
            <a:pPr>
              <a:defRPr/>
            </a:pPr>
            <a:r>
              <a:rPr lang="tr-TR" sz="3200" b="0" dirty="0" smtClean="0"/>
              <a:t>    </a:t>
            </a:r>
          </a:p>
          <a:p>
            <a:pPr>
              <a:defRPr/>
            </a:pPr>
            <a:r>
              <a:rPr lang="tr-TR" sz="3200" b="0" dirty="0"/>
              <a:t> </a:t>
            </a:r>
            <a:r>
              <a:rPr lang="tr-TR" sz="3200" b="0" dirty="0" smtClean="0"/>
              <a:t>  Çalıştığı </a:t>
            </a:r>
            <a:r>
              <a:rPr lang="tr-TR" sz="3200" b="0" dirty="0"/>
              <a:t>konulardan sorular çıkarmasını ve bu soruların cevaplarını araştırmasını sağlayın </a:t>
            </a:r>
          </a:p>
          <a:p>
            <a:pPr>
              <a:buFont typeface="Monotype Sorts" pitchFamily="2" charset="2"/>
              <a:buNone/>
              <a:defRPr/>
            </a:pPr>
            <a:endParaRPr lang="tr-TR" sz="3200" b="0" dirty="0"/>
          </a:p>
          <a:p>
            <a:pPr>
              <a:defRPr/>
            </a:pPr>
            <a:r>
              <a:rPr lang="tr-TR" sz="3200" b="0" dirty="0" smtClean="0"/>
              <a:t>   Çalışma </a:t>
            </a:r>
            <a:r>
              <a:rPr lang="tr-TR" sz="3200" b="0" dirty="0"/>
              <a:t>odasında telefon, TV, müzik seti vs. bulunmaması daha uygun olur</a:t>
            </a:r>
            <a:r>
              <a:rPr lang="tr-TR" sz="2400" b="0" dirty="0"/>
              <a:t>.</a:t>
            </a:r>
          </a:p>
          <a:p>
            <a:endParaRPr lang="tr-TR" b="0" dirty="0"/>
          </a:p>
        </p:txBody>
      </p:sp>
    </p:spTree>
    <p:extLst>
      <p:ext uri="{BB962C8B-B14F-4D97-AF65-F5344CB8AC3E}">
        <p14:creationId xmlns:p14="http://schemas.microsoft.com/office/powerpoint/2010/main" val="28854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BC911-B0A1-4731-B85F-07B9E1681998}" type="slidenum">
              <a:rPr lang="tr-TR"/>
              <a:pPr>
                <a:defRPr/>
              </a:pPr>
              <a:t>18</a:t>
            </a:fld>
            <a:endParaRPr lang="tr-TR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908720"/>
            <a:ext cx="7775575" cy="38862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3200" b="0" dirty="0" smtClean="0"/>
              <a:t>    Akşamları mümkünse masa lambası ile çalışsın. Lamba sadece masasının üstünü aydınlatacağı için dikkati odadaki gözüne takılan bir eşyaya kaymamış ve dağılmamış olur. </a:t>
            </a:r>
          </a:p>
        </p:txBody>
      </p:sp>
    </p:spTree>
    <p:extLst>
      <p:ext uri="{BB962C8B-B14F-4D97-AF65-F5344CB8AC3E}">
        <p14:creationId xmlns:p14="http://schemas.microsoft.com/office/powerpoint/2010/main" val="8747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B7B84-3EFF-4F41-8BA0-ECADF199BB29}" type="slidenum">
              <a:rPr lang="tr-TR"/>
              <a:pPr>
                <a:defRPr/>
              </a:pPr>
              <a:t>19</a:t>
            </a:fld>
            <a:endParaRPr lang="tr-TR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476672"/>
            <a:ext cx="7488831" cy="466248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3200" b="0" dirty="0" smtClean="0"/>
              <a:t>   Boş zamanlarında bulmaca çözdürün, zeka soruları ile zihnini meşgul edin.. </a:t>
            </a:r>
          </a:p>
          <a:p>
            <a:pPr algn="just">
              <a:defRPr/>
            </a:pPr>
            <a:r>
              <a:rPr lang="tr-TR" sz="3200" b="0" dirty="0" smtClean="0"/>
              <a:t>   Çalışırken kuru yemiş, çerez türü bir şey vermeyin.</a:t>
            </a:r>
          </a:p>
          <a:p>
            <a:pPr algn="just">
              <a:defRPr/>
            </a:pPr>
            <a:r>
              <a:rPr lang="tr-TR" sz="3200" b="0" dirty="0" smtClean="0"/>
              <a:t>    Çocuğunuzu kontrol etmek için sık sık odasına girmeyin.</a:t>
            </a:r>
          </a:p>
          <a:p>
            <a:pPr algn="just">
              <a:defRPr/>
            </a:pPr>
            <a:endParaRPr lang="tr-TR" sz="3200" b="1" dirty="0" smtClean="0"/>
          </a:p>
          <a:p>
            <a:pPr>
              <a:defRPr/>
            </a:pPr>
            <a:endParaRPr lang="tr-TR" sz="3200" b="1" dirty="0" smtClean="0"/>
          </a:p>
          <a:p>
            <a:pPr>
              <a:defRPr/>
            </a:pPr>
            <a:endParaRPr lang="tr-T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233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88641"/>
            <a:ext cx="7546032" cy="4104456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endParaRPr lang="tr-TR" sz="2400" dirty="0" smtClean="0">
              <a:solidFill>
                <a:srgbClr val="C00000"/>
              </a:solidFill>
            </a:endParaRPr>
          </a:p>
          <a:p>
            <a:pPr marL="18288" indent="0" algn="ctr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ÇOCUĞUNUZUN </a:t>
            </a:r>
            <a:r>
              <a:rPr lang="tr-TR" sz="2400" dirty="0">
                <a:solidFill>
                  <a:srgbClr val="C00000"/>
                </a:solidFill>
              </a:rPr>
              <a:t>EVDE </a:t>
            </a:r>
            <a:r>
              <a:rPr lang="tr-TR" sz="2400" dirty="0" smtClean="0">
                <a:solidFill>
                  <a:srgbClr val="C00000"/>
                </a:solidFill>
              </a:rPr>
              <a:t>YAPMASI GEREKENLER</a:t>
            </a:r>
            <a:endParaRPr lang="tr-TR" dirty="0" smtClean="0"/>
          </a:p>
          <a:p>
            <a:pPr marL="0" indent="0">
              <a:lnSpc>
                <a:spcPct val="90000"/>
              </a:lnSpc>
              <a:defRPr/>
            </a:pPr>
            <a:endParaRPr lang="tr-TR" b="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0" dirty="0" smtClean="0"/>
              <a:t>ZAMANINDA </a:t>
            </a:r>
            <a:r>
              <a:rPr lang="tr-TR" b="0" dirty="0"/>
              <a:t>YEMEK </a:t>
            </a:r>
            <a:r>
              <a:rPr lang="tr-TR" b="0" dirty="0" smtClean="0"/>
              <a:t>YEMESİ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0" dirty="0" smtClean="0"/>
              <a:t>ZAMANINDA UYUMASI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0" dirty="0" smtClean="0"/>
              <a:t>ODASINI </a:t>
            </a:r>
            <a:r>
              <a:rPr lang="tr-TR" b="0" dirty="0"/>
              <a:t>TEMİZ VE DÜZENLİ </a:t>
            </a:r>
            <a:r>
              <a:rPr lang="tr-TR" b="0" dirty="0" smtClean="0"/>
              <a:t>TUTMASI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0" dirty="0" smtClean="0"/>
              <a:t>GİYSİLERİNİ </a:t>
            </a:r>
            <a:r>
              <a:rPr lang="tr-TR" b="0" dirty="0"/>
              <a:t>DÜZENLİ </a:t>
            </a:r>
            <a:r>
              <a:rPr lang="tr-TR" b="0" dirty="0" smtClean="0"/>
              <a:t>KULLANMASI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tr-TR" b="0" dirty="0" smtClean="0"/>
              <a:t>EVDE </a:t>
            </a:r>
            <a:r>
              <a:rPr lang="tr-TR" b="0" dirty="0"/>
              <a:t>İZİN VERİLMEYEN EŞYALARA </a:t>
            </a:r>
            <a:r>
              <a:rPr lang="tr-TR" b="0" dirty="0" smtClean="0"/>
              <a:t>DOKUNMAMASI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b="0" dirty="0" smtClean="0"/>
              <a:t>ANNE </a:t>
            </a:r>
            <a:r>
              <a:rPr lang="tr-TR" b="0" dirty="0"/>
              <a:t>VE BABALARINI HAREKETLERİ İLE RAHATSIZ ETMEMESİ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b="0" dirty="0"/>
              <a:t>KARDEŞİ VARSA İYİ GEÇİNMESİ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b="0" dirty="0"/>
              <a:t>KONUŞMASI DÜZGÜN OLMASI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828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E1EB8-C207-4DA7-A141-DB0CCB0F1B67}" type="slidenum">
              <a:rPr lang="tr-TR"/>
              <a:pPr>
                <a:defRPr/>
              </a:pPr>
              <a:t>20</a:t>
            </a:fld>
            <a:endParaRPr lang="tr-TR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08720"/>
            <a:ext cx="7776864" cy="5094287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tr-TR" sz="3200" b="0" dirty="0" smtClean="0"/>
              <a:t>   Yemek zamanlarında derse ara vermesini ve dengeli beslenmesini sağlayınız.</a:t>
            </a:r>
          </a:p>
          <a:p>
            <a:pPr algn="just">
              <a:defRPr/>
            </a:pPr>
            <a:r>
              <a:rPr lang="tr-TR" sz="3200" b="0" dirty="0" smtClean="0"/>
              <a:t>   </a:t>
            </a:r>
          </a:p>
          <a:p>
            <a:pPr algn="just">
              <a:defRPr/>
            </a:pPr>
            <a:r>
              <a:rPr lang="tr-TR" sz="3200" b="0" dirty="0" smtClean="0"/>
              <a:t>   Mümkünse meyve yemesini mutlaka teşvik edin</a:t>
            </a:r>
            <a:r>
              <a:rPr lang="tr-TR" sz="3200" b="1" dirty="0" smtClean="0"/>
              <a:t>.</a:t>
            </a:r>
          </a:p>
          <a:p>
            <a:pPr>
              <a:defRPr/>
            </a:pPr>
            <a:endParaRPr lang="tr-T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6125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1196752"/>
            <a:ext cx="7920880" cy="4248472"/>
          </a:xfrm>
        </p:spPr>
        <p:txBody>
          <a:bodyPr/>
          <a:lstStyle/>
          <a:p>
            <a:pPr>
              <a:defRPr/>
            </a:pPr>
            <a:r>
              <a:rPr lang="tr-TR" sz="3200" b="0" dirty="0" smtClean="0"/>
              <a:t>   Çocuk </a:t>
            </a:r>
            <a:r>
              <a:rPr lang="tr-TR" sz="3200" b="0" dirty="0"/>
              <a:t>başkalarının yanında kesinlikle eleştirilmemelidir</a:t>
            </a:r>
            <a:r>
              <a:rPr lang="tr-TR" sz="3200" b="0" dirty="0" smtClean="0"/>
              <a:t>.</a:t>
            </a:r>
            <a:endParaRPr lang="tr-TR" sz="3200" b="0" dirty="0"/>
          </a:p>
          <a:p>
            <a:pPr>
              <a:defRPr/>
            </a:pPr>
            <a:r>
              <a:rPr lang="tr-TR" sz="3200" b="0" dirty="0" smtClean="0"/>
              <a:t>   Kardeşi </a:t>
            </a:r>
            <a:r>
              <a:rPr lang="tr-TR" sz="3200" b="0" dirty="0"/>
              <a:t>ve başkaları ile kıyaslanmamalıdır.</a:t>
            </a:r>
          </a:p>
          <a:p>
            <a:pPr>
              <a:defRPr/>
            </a:pPr>
            <a:endParaRPr lang="tr-TR" sz="2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2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8EEDD-0DF9-4AB4-A8B3-D3E46903DACB}" type="slidenum">
              <a:rPr lang="tr-TR"/>
              <a:pPr>
                <a:defRPr/>
              </a:pPr>
              <a:t>22</a:t>
            </a:fld>
            <a:endParaRPr lang="tr-TR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268413"/>
            <a:ext cx="7618040" cy="4525962"/>
          </a:xfrm>
        </p:spPr>
        <p:txBody>
          <a:bodyPr/>
          <a:lstStyle/>
          <a:p>
            <a:pPr>
              <a:defRPr/>
            </a:pPr>
            <a:endParaRPr lang="tr-TR" sz="3200" b="0" dirty="0" smtClean="0"/>
          </a:p>
          <a:p>
            <a:pPr algn="just">
              <a:defRPr/>
            </a:pPr>
            <a:r>
              <a:rPr lang="tr-TR" sz="3200" b="0" dirty="0"/>
              <a:t> </a:t>
            </a:r>
            <a:r>
              <a:rPr lang="tr-TR" sz="3200" b="0" dirty="0" smtClean="0"/>
              <a:t>  Çocuğa inanın ve güvenin. Ondan iyi şeyler beklerseniz, iyi şeyler görürsünüz</a:t>
            </a:r>
            <a:r>
              <a:rPr lang="tr-TR" sz="3500" b="1" dirty="0" smtClean="0"/>
              <a:t>.</a:t>
            </a:r>
          </a:p>
          <a:p>
            <a:pPr algn="just">
              <a:defRPr/>
            </a:pPr>
            <a:endParaRPr lang="tr-TR" sz="3500" b="1" dirty="0" smtClean="0"/>
          </a:p>
        </p:txBody>
      </p:sp>
    </p:spTree>
    <p:extLst>
      <p:ext uri="{BB962C8B-B14F-4D97-AF65-F5344CB8AC3E}">
        <p14:creationId xmlns:p14="http://schemas.microsoft.com/office/powerpoint/2010/main" val="8071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1C2D8-F5B0-4E95-94EB-0089A7E17C6A}" type="slidenum">
              <a:rPr lang="tr-TR"/>
              <a:pPr>
                <a:defRPr/>
              </a:pPr>
              <a:t>23</a:t>
            </a:fld>
            <a:endParaRPr lang="tr-TR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340768"/>
            <a:ext cx="8229600" cy="423793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0" dirty="0" smtClean="0"/>
              <a:t>    Evde kurallar olmalı. Televizyon saatleri herkes tarafından belirlenmeli ve buna uyulmalı. </a:t>
            </a:r>
          </a:p>
        </p:txBody>
      </p:sp>
    </p:spTree>
    <p:extLst>
      <p:ext uri="{BB962C8B-B14F-4D97-AF65-F5344CB8AC3E}">
        <p14:creationId xmlns:p14="http://schemas.microsoft.com/office/powerpoint/2010/main" val="12911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D5C8D-3905-40FA-9DA6-921B9FA8B530}" type="slidenum">
              <a:rPr lang="tr-TR"/>
              <a:pPr>
                <a:defRPr/>
              </a:pPr>
              <a:t>24</a:t>
            </a:fld>
            <a:endParaRPr lang="tr-TR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24744"/>
            <a:ext cx="8229600" cy="4525963"/>
          </a:xfrm>
        </p:spPr>
        <p:txBody>
          <a:bodyPr/>
          <a:lstStyle/>
          <a:p>
            <a:pPr algn="just">
              <a:defRPr/>
            </a:pPr>
            <a:r>
              <a:rPr lang="tr-TR" sz="3500" b="0" dirty="0"/>
              <a:t> </a:t>
            </a:r>
            <a:r>
              <a:rPr lang="tr-TR" sz="3500" b="0" dirty="0" smtClean="0"/>
              <a:t>  </a:t>
            </a:r>
            <a:r>
              <a:rPr lang="tr-TR" sz="3200" b="0" dirty="0" smtClean="0"/>
              <a:t>Çocuğun hatalarını fazla büyütmeyin,  hatalarını birlikte tartışın ve doğruyu bulması için ona rehberlik edin. Çocuğun doğrularına değer gösterin. Fikirlerini dinleyin ve önem verdiğinizi hissettirin.</a:t>
            </a:r>
          </a:p>
        </p:txBody>
      </p:sp>
    </p:spTree>
    <p:extLst>
      <p:ext uri="{BB962C8B-B14F-4D97-AF65-F5344CB8AC3E}">
        <p14:creationId xmlns:p14="http://schemas.microsoft.com/office/powerpoint/2010/main" val="32074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BDED9-C4BE-485C-9E8B-1CC013E029B3}" type="slidenum">
              <a:rPr lang="tr-TR"/>
              <a:pPr>
                <a:defRPr/>
              </a:pPr>
              <a:t>25</a:t>
            </a:fld>
            <a:endParaRPr lang="tr-TR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404664"/>
            <a:ext cx="7632848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b="0" dirty="0" smtClean="0"/>
              <a:t>   </a:t>
            </a:r>
          </a:p>
          <a:p>
            <a:pPr>
              <a:defRPr/>
            </a:pPr>
            <a:endParaRPr lang="tr-TR" sz="3200" b="0" dirty="0"/>
          </a:p>
          <a:p>
            <a:pPr algn="just">
              <a:defRPr/>
            </a:pPr>
            <a:r>
              <a:rPr lang="tr-TR" sz="3200" b="0" dirty="0" smtClean="0"/>
              <a:t>   Stresli ve kaygıları olduğu zamanlarda.  Onu üzen, rahatsız eden şeyleri anlamaya çalışın. </a:t>
            </a:r>
          </a:p>
        </p:txBody>
      </p:sp>
    </p:spTree>
    <p:extLst>
      <p:ext uri="{BB962C8B-B14F-4D97-AF65-F5344CB8AC3E}">
        <p14:creationId xmlns:p14="http://schemas.microsoft.com/office/powerpoint/2010/main" val="30583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9569D-0E3F-4263-8039-F23E479FEA51}" type="slidenum">
              <a:rPr lang="tr-TR"/>
              <a:pPr>
                <a:defRPr/>
              </a:pPr>
              <a:t>26</a:t>
            </a:fld>
            <a:endParaRPr lang="tr-TR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600200"/>
            <a:ext cx="7690048" cy="452596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3200" b="0" dirty="0"/>
              <a:t> </a:t>
            </a:r>
            <a:r>
              <a:rPr lang="tr-TR" sz="3200" b="0" dirty="0" smtClean="0"/>
              <a:t>  Kardeşi ile arasını düzeltmesi için uygun ortam hazırlayın. Abiden çocuğu kazanması için gerekirse fedakarlık isteyin</a:t>
            </a:r>
          </a:p>
        </p:txBody>
      </p:sp>
    </p:spTree>
    <p:extLst>
      <p:ext uri="{BB962C8B-B14F-4D97-AF65-F5344CB8AC3E}">
        <p14:creationId xmlns:p14="http://schemas.microsoft.com/office/powerpoint/2010/main" val="38811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7" name="Rectangle 9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>
              <a:defRPr/>
            </a:pPr>
            <a:endParaRPr lang="tr-TR" smtClean="0"/>
          </a:p>
        </p:txBody>
      </p:sp>
      <p:sp>
        <p:nvSpPr>
          <p:cNvPr id="7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7CFA1-30C9-474E-A459-A011C9ACCC85}" type="slidenum">
              <a:rPr lang="tr-TR"/>
              <a:pPr>
                <a:defRPr/>
              </a:pPr>
              <a:t>27</a:t>
            </a:fld>
            <a:endParaRPr lang="tr-TR"/>
          </a:p>
        </p:txBody>
      </p:sp>
      <p:sp>
        <p:nvSpPr>
          <p:cNvPr id="123907" name="WordArt 5" descr="Paspas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553200" cy="3097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tr-TR" sz="40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DİNLEDİĞİNİZ İÇİN</a:t>
            </a:r>
          </a:p>
          <a:p>
            <a:pPr algn="ctr"/>
            <a:r>
              <a:rPr lang="tr-TR" sz="40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TEŞEKÜR EDERİM</a:t>
            </a:r>
          </a:p>
        </p:txBody>
      </p:sp>
      <p:pic>
        <p:nvPicPr>
          <p:cNvPr id="171014" name="SÜPER BAB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921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6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993" fill="hold"/>
                                        <p:tgtEl>
                                          <p:spTgt spid="1710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10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599713"/>
            <a:ext cx="2016224" cy="2088231"/>
          </a:xfrm>
        </p:spPr>
        <p:txBody>
          <a:bodyPr>
            <a:normAutofit lnSpcReduction="10000"/>
          </a:bodyPr>
          <a:lstStyle/>
          <a:p>
            <a:pPr algn="ctr"/>
            <a:endParaRPr kumimoji="1" lang="tr-TR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kumimoji="1" lang="tr-T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kumimoji="1" lang="tr-TR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ÇOK</a:t>
            </a:r>
            <a:r>
              <a:rPr kumimoji="1" lang="tr-TR" sz="2400" dirty="0" smtClean="0"/>
              <a:t> </a:t>
            </a:r>
            <a:r>
              <a:rPr kumimoji="1" lang="tr-TR" sz="2400" dirty="0"/>
              <a:t>ÇALIŞMAK DEĞİL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020272" y="2060848"/>
            <a:ext cx="1584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ETKİLİ</a:t>
            </a:r>
            <a:r>
              <a:rPr kumimoji="1" lang="tr-TR" sz="2400" b="1" dirty="0"/>
              <a:t> ÇALIŞMAK GEREKİR</a:t>
            </a:r>
          </a:p>
        </p:txBody>
      </p:sp>
      <p:pic>
        <p:nvPicPr>
          <p:cNvPr id="5" name="Picture 3" descr="PE01832_"/>
          <p:cNvPicPr>
            <a:picLocks noChangeAspect="1" noChangeArrowheads="1"/>
          </p:cNvPicPr>
          <p:nvPr/>
        </p:nvPicPr>
        <p:blipFill>
          <a:blip r:embed="rId2" cstate="print">
            <a:lum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756" y="908720"/>
            <a:ext cx="3672408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195736" y="548109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chemeClr val="tx2"/>
                </a:solidFill>
                <a:latin typeface="Monotype Corsiva" pitchFamily="66" charset="0"/>
              </a:rPr>
              <a:t>BAŞARILI</a:t>
            </a:r>
            <a:r>
              <a:rPr lang="tr-TR" sz="2800" b="1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kumimoji="1" lang="tr-TR" sz="2800" b="1" dirty="0" smtClean="0">
                <a:solidFill>
                  <a:schemeClr val="tx2"/>
                </a:solidFill>
              </a:rPr>
              <a:t> </a:t>
            </a:r>
            <a:r>
              <a:rPr lang="tr-TR" sz="2800" b="1" dirty="0" smtClean="0">
                <a:solidFill>
                  <a:schemeClr val="tx2"/>
                </a:solidFill>
                <a:latin typeface="Monotype Corsiva" pitchFamily="66" charset="0"/>
              </a:rPr>
              <a:t>OLMAK</a:t>
            </a:r>
            <a:r>
              <a:rPr kumimoji="1" lang="tr-TR" sz="2800" b="1" dirty="0" smtClean="0">
                <a:solidFill>
                  <a:schemeClr val="tx2"/>
                </a:solidFill>
              </a:rPr>
              <a:t> </a:t>
            </a:r>
            <a:r>
              <a:rPr lang="tr-TR" sz="2800" b="1" dirty="0" smtClean="0">
                <a:solidFill>
                  <a:schemeClr val="tx2"/>
                </a:solidFill>
                <a:latin typeface="Monotype Corsiva" pitchFamily="66" charset="0"/>
              </a:rPr>
              <a:t>İÇİN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1823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C9A8B-C4D1-48BD-865F-BBFB2A7347DF}" type="slidenum">
              <a:rPr lang="tr-TR"/>
              <a:pPr>
                <a:defRPr/>
              </a:pPr>
              <a:t>4</a:t>
            </a:fld>
            <a:endParaRPr lang="tr-TR"/>
          </a:p>
        </p:txBody>
      </p:sp>
      <p:grpSp>
        <p:nvGrpSpPr>
          <p:cNvPr id="88067" name="Group 12"/>
          <p:cNvGrpSpPr>
            <a:grpSpLocks/>
          </p:cNvGrpSpPr>
          <p:nvPr/>
        </p:nvGrpSpPr>
        <p:grpSpPr bwMode="auto">
          <a:xfrm>
            <a:off x="265113" y="457200"/>
            <a:ext cx="8345487" cy="5780088"/>
            <a:chOff x="167" y="288"/>
            <a:chExt cx="5257" cy="3641"/>
          </a:xfrm>
        </p:grpSpPr>
        <p:sp>
          <p:nvSpPr>
            <p:cNvPr id="88068" name="Rectangle 2"/>
            <p:cNvSpPr>
              <a:spLocks noChangeArrowheads="1"/>
            </p:cNvSpPr>
            <p:nvPr/>
          </p:nvSpPr>
          <p:spPr bwMode="auto">
            <a:xfrm>
              <a:off x="384" y="288"/>
              <a:ext cx="5040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/>
              <a:r>
                <a:rPr lang="tr-TR" sz="5000" b="1">
                  <a:solidFill>
                    <a:schemeClr val="tx2"/>
                  </a:solidFill>
                </a:rPr>
                <a:t>PLANLI ÇALIŞMAK</a:t>
              </a:r>
            </a:p>
          </p:txBody>
        </p:sp>
        <p:pic>
          <p:nvPicPr>
            <p:cNvPr id="88069" name="Picture 3" descr="BD09278_"/>
            <p:cNvPicPr>
              <a:picLocks noChangeAspect="1" noChangeArrowheads="1"/>
            </p:cNvPicPr>
            <p:nvPr/>
          </p:nvPicPr>
          <p:blipFill>
            <a:blip r:embed="rId2" cstate="print"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" y="935"/>
              <a:ext cx="1352" cy="1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88070" name="Group 4"/>
            <p:cNvGrpSpPr>
              <a:grpSpLocks/>
            </p:cNvGrpSpPr>
            <p:nvPr/>
          </p:nvGrpSpPr>
          <p:grpSpPr bwMode="auto">
            <a:xfrm>
              <a:off x="1633" y="1285"/>
              <a:ext cx="2447" cy="2417"/>
              <a:chOff x="228" y="2160"/>
              <a:chExt cx="1500" cy="1488"/>
            </a:xfrm>
          </p:grpSpPr>
          <p:sp>
            <p:nvSpPr>
              <p:cNvPr id="131077" name="AutoShape 5"/>
              <p:cNvSpPr>
                <a:spLocks noChangeArrowheads="1"/>
              </p:cNvSpPr>
              <p:nvPr/>
            </p:nvSpPr>
            <p:spPr bwMode="auto">
              <a:xfrm flipH="1">
                <a:off x="240" y="2160"/>
                <a:ext cx="1488" cy="1488"/>
              </a:xfrm>
              <a:custGeom>
                <a:avLst/>
                <a:gdLst>
                  <a:gd name="G0" fmla="+- -5898240 0 0"/>
                  <a:gd name="G1" fmla="+- -10616832 0 0"/>
                  <a:gd name="G2" fmla="+- -5898240 0 -10616832"/>
                  <a:gd name="G3" fmla="+- 10800 0 0"/>
                  <a:gd name="G4" fmla="+- 0 0 -5898240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8100 0 0"/>
                  <a:gd name="G9" fmla="+- 0 0 -10616832"/>
                  <a:gd name="G10" fmla="+- 8100 0 2700"/>
                  <a:gd name="G11" fmla="cos G10 -5898240"/>
                  <a:gd name="G12" fmla="sin G10 -5898240"/>
                  <a:gd name="G13" fmla="cos 13500 -5898240"/>
                  <a:gd name="G14" fmla="sin 13500 -5898240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8100 1 2"/>
                  <a:gd name="G20" fmla="+- G19 5400 0"/>
                  <a:gd name="G21" fmla="cos G20 -5898240"/>
                  <a:gd name="G22" fmla="sin G20 -5898240"/>
                  <a:gd name="G23" fmla="+- G21 10800 0"/>
                  <a:gd name="G24" fmla="+- G12 G23 G22"/>
                  <a:gd name="G25" fmla="+- G22 G23 G11"/>
                  <a:gd name="G26" fmla="cos 10800 -5898240"/>
                  <a:gd name="G27" fmla="sin 10800 -5898240"/>
                  <a:gd name="G28" fmla="cos 8100 -5898240"/>
                  <a:gd name="G29" fmla="sin 8100 -5898240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10616832"/>
                  <a:gd name="G36" fmla="sin G34 -10616832"/>
                  <a:gd name="G37" fmla="+/ -10616832 -5898240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8100 G39"/>
                  <a:gd name="G43" fmla="sin 8100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4451 w 21600"/>
                  <a:gd name="T5" fmla="*/ 2062 h 21600"/>
                  <a:gd name="T6" fmla="*/ 1812 w 21600"/>
                  <a:gd name="T7" fmla="*/ 7879 h 21600"/>
                  <a:gd name="T8" fmla="*/ 6038 w 21600"/>
                  <a:gd name="T9" fmla="*/ 4246 h 21600"/>
                  <a:gd name="T10" fmla="*/ 10799 w 21600"/>
                  <a:gd name="T11" fmla="*/ -2700 h 21600"/>
                  <a:gd name="T12" fmla="*/ 14849 w 21600"/>
                  <a:gd name="T13" fmla="*/ 1350 h 21600"/>
                  <a:gd name="T14" fmla="*/ 10799 w 21600"/>
                  <a:gd name="T15" fmla="*/ 5400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99" y="2700"/>
                    </a:moveTo>
                    <a:cubicBezTo>
                      <a:pt x="7290" y="2700"/>
                      <a:pt x="4180" y="4959"/>
                      <a:pt x="3096" y="8296"/>
                    </a:cubicBezTo>
                    <a:lnTo>
                      <a:pt x="528" y="7462"/>
                    </a:lnTo>
                    <a:cubicBezTo>
                      <a:pt x="1974" y="3012"/>
                      <a:pt x="6121" y="0"/>
                      <a:pt x="10799" y="0"/>
                    </a:cubicBezTo>
                    <a:lnTo>
                      <a:pt x="10799" y="-2700"/>
                    </a:lnTo>
                    <a:lnTo>
                      <a:pt x="14849" y="1350"/>
                    </a:lnTo>
                    <a:lnTo>
                      <a:pt x="10799" y="5400"/>
                    </a:lnTo>
                    <a:lnTo>
                      <a:pt x="10799" y="27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>
                <a:miter lim="800000"/>
                <a:headEnd type="none" w="sm" len="sm"/>
                <a:tailEnd type="none" w="sm" len="sm"/>
              </a:ln>
              <a:effectLst/>
              <a:scene3d>
                <a:camera prst="legacyObliqueTopRight"/>
                <a:lightRig rig="legacyFlat2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 anchorCtr="1">
                <a:flatTx/>
              </a:bodyPr>
              <a:lstStyle/>
              <a:p>
                <a:pPr>
                  <a:defRPr/>
                </a:pPr>
                <a:r>
                  <a:rPr kumimoji="1" lang="tr-TR" sz="4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PLAN</a:t>
                </a:r>
              </a:p>
            </p:txBody>
          </p:sp>
          <p:sp>
            <p:nvSpPr>
              <p:cNvPr id="88073" name="AutoShape 6"/>
              <p:cNvSpPr>
                <a:spLocks noChangeArrowheads="1"/>
              </p:cNvSpPr>
              <p:nvPr/>
            </p:nvSpPr>
            <p:spPr bwMode="auto">
              <a:xfrm flipH="1">
                <a:off x="240" y="2160"/>
                <a:ext cx="1488" cy="1488"/>
              </a:xfrm>
              <a:custGeom>
                <a:avLst/>
                <a:gdLst>
                  <a:gd name="T0" fmla="*/ 441 w 21600"/>
                  <a:gd name="T1" fmla="*/ 1424 h 21600"/>
                  <a:gd name="T2" fmla="*/ 879 w 21600"/>
                  <a:gd name="T3" fmla="*/ 1381 h 21600"/>
                  <a:gd name="T4" fmla="*/ 517 w 21600"/>
                  <a:gd name="T5" fmla="*/ 1254 h 21600"/>
                  <a:gd name="T6" fmla="*/ -61 w 21600"/>
                  <a:gd name="T7" fmla="*/ 1209 h 21600"/>
                  <a:gd name="T8" fmla="*/ 41 w 21600"/>
                  <a:gd name="T9" fmla="*/ 828 h 21600"/>
                  <a:gd name="T10" fmla="*/ 422 w 21600"/>
                  <a:gd name="T11" fmla="*/ 93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5 w 21600"/>
                  <a:gd name="T19" fmla="*/ 3165 h 21600"/>
                  <a:gd name="T20" fmla="*/ 18435 w 21600"/>
                  <a:gd name="T21" fmla="*/ 18435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3785" y="14850"/>
                    </a:moveTo>
                    <a:cubicBezTo>
                      <a:pt x="5232" y="17356"/>
                      <a:pt x="7906" y="18900"/>
                      <a:pt x="10800" y="18900"/>
                    </a:cubicBezTo>
                    <a:cubicBezTo>
                      <a:pt x="11366" y="18899"/>
                      <a:pt x="11930" y="18840"/>
                      <a:pt x="12484" y="18722"/>
                    </a:cubicBezTo>
                    <a:lnTo>
                      <a:pt x="13045" y="21363"/>
                    </a:lnTo>
                    <a:cubicBezTo>
                      <a:pt x="12307" y="21520"/>
                      <a:pt x="11554" y="21599"/>
                      <a:pt x="10800" y="21600"/>
                    </a:cubicBezTo>
                    <a:cubicBezTo>
                      <a:pt x="6941" y="21600"/>
                      <a:pt x="3376" y="19541"/>
                      <a:pt x="1446" y="16200"/>
                    </a:cubicBezTo>
                    <a:lnTo>
                      <a:pt x="-892" y="17550"/>
                    </a:lnTo>
                    <a:lnTo>
                      <a:pt x="591" y="12018"/>
                    </a:lnTo>
                    <a:lnTo>
                      <a:pt x="6123" y="13500"/>
                    </a:lnTo>
                    <a:lnTo>
                      <a:pt x="3785" y="148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 anchorCtr="1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88074" name="AutoShape 7"/>
              <p:cNvSpPr>
                <a:spLocks noChangeArrowheads="1"/>
              </p:cNvSpPr>
              <p:nvPr/>
            </p:nvSpPr>
            <p:spPr bwMode="auto">
              <a:xfrm flipH="1">
                <a:off x="240" y="2160"/>
                <a:ext cx="1488" cy="1488"/>
              </a:xfrm>
              <a:custGeom>
                <a:avLst/>
                <a:gdLst>
                  <a:gd name="T0" fmla="*/ 1484 w 21600"/>
                  <a:gd name="T1" fmla="*/ 666 h 21600"/>
                  <a:gd name="T2" fmla="*/ 1228 w 21600"/>
                  <a:gd name="T3" fmla="*/ 308 h 21600"/>
                  <a:gd name="T4" fmla="*/ 1299 w 21600"/>
                  <a:gd name="T5" fmla="*/ 686 h 21600"/>
                  <a:gd name="T6" fmla="*/ 1549 w 21600"/>
                  <a:gd name="T7" fmla="*/ 1209 h 21600"/>
                  <a:gd name="T8" fmla="*/ 1168 w 21600"/>
                  <a:gd name="T9" fmla="*/ 1311 h 21600"/>
                  <a:gd name="T10" fmla="*/ 1066 w 21600"/>
                  <a:gd name="T11" fmla="*/ 93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5 w 21600"/>
                  <a:gd name="T19" fmla="*/ 3165 h 21600"/>
                  <a:gd name="T20" fmla="*/ 18435 w 21600"/>
                  <a:gd name="T21" fmla="*/ 18435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7814" y="14849"/>
                    </a:moveTo>
                    <a:cubicBezTo>
                      <a:pt x="18525" y="13618"/>
                      <a:pt x="18900" y="12221"/>
                      <a:pt x="18900" y="10800"/>
                    </a:cubicBezTo>
                    <a:cubicBezTo>
                      <a:pt x="18900" y="8798"/>
                      <a:pt x="18158" y="6867"/>
                      <a:pt x="16819" y="5380"/>
                    </a:cubicBezTo>
                    <a:lnTo>
                      <a:pt x="18825" y="3573"/>
                    </a:lnTo>
                    <a:cubicBezTo>
                      <a:pt x="20611" y="5556"/>
                      <a:pt x="21600" y="8131"/>
                      <a:pt x="21600" y="10800"/>
                    </a:cubicBezTo>
                    <a:cubicBezTo>
                      <a:pt x="21600" y="12695"/>
                      <a:pt x="21100" y="14558"/>
                      <a:pt x="20153" y="16199"/>
                    </a:cubicBezTo>
                    <a:lnTo>
                      <a:pt x="22491" y="17549"/>
                    </a:lnTo>
                    <a:lnTo>
                      <a:pt x="16958" y="19031"/>
                    </a:lnTo>
                    <a:lnTo>
                      <a:pt x="15476" y="13499"/>
                    </a:lnTo>
                    <a:lnTo>
                      <a:pt x="17814" y="1484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round/>
                <a:headEnd/>
                <a:tailEnd/>
              </a:ln>
              <a:effectLst/>
              <a:scene3d>
                <a:camera prst="legacyObliqueTopRight"/>
                <a:lightRig rig="legacyFlat2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 anchorCtr="1">
                <a:flatTx/>
              </a:bodyPr>
              <a:lstStyle/>
              <a:p>
                <a:endParaRPr lang="tr-TR"/>
              </a:p>
            </p:txBody>
          </p:sp>
          <p:sp>
            <p:nvSpPr>
              <p:cNvPr id="131080" name="Text Box 8"/>
              <p:cNvSpPr txBox="1">
                <a:spLocks noChangeArrowheads="1"/>
              </p:cNvSpPr>
              <p:nvPr/>
            </p:nvSpPr>
            <p:spPr bwMode="auto">
              <a:xfrm rot="1881945">
                <a:off x="1158" y="2245"/>
                <a:ext cx="336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137160" anchor="ctr">
                <a:spAutoFit/>
              </a:bodyPr>
              <a:lstStyle/>
              <a:p>
                <a:pPr algn="ctr">
                  <a:defRPr/>
                </a:pPr>
                <a:r>
                  <a:rPr kumimoji="1" lang="tr-TR" sz="18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AYLIK</a:t>
                </a:r>
              </a:p>
            </p:txBody>
          </p:sp>
          <p:sp>
            <p:nvSpPr>
              <p:cNvPr id="131081" name="Text Box 9"/>
              <p:cNvSpPr txBox="1">
                <a:spLocks noChangeArrowheads="1"/>
              </p:cNvSpPr>
              <p:nvPr/>
            </p:nvSpPr>
            <p:spPr bwMode="auto">
              <a:xfrm rot="-5079371">
                <a:off x="91" y="2764"/>
                <a:ext cx="451" cy="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137160" anchor="ctr">
                <a:spAutoFit/>
              </a:bodyPr>
              <a:lstStyle/>
              <a:p>
                <a:pPr algn="ctr">
                  <a:defRPr/>
                </a:pPr>
                <a:r>
                  <a:rPr kumimoji="1" lang="tr-TR" sz="18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GÜNLÜK</a:t>
                </a:r>
              </a:p>
            </p:txBody>
          </p:sp>
          <p:sp>
            <p:nvSpPr>
              <p:cNvPr id="131082" name="Text Box 10"/>
              <p:cNvSpPr txBox="1">
                <a:spLocks noChangeArrowheads="1"/>
              </p:cNvSpPr>
              <p:nvPr/>
            </p:nvSpPr>
            <p:spPr bwMode="auto">
              <a:xfrm rot="-1941150">
                <a:off x="1062" y="3346"/>
                <a:ext cx="512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137160" anchor="ctr">
                <a:spAutoFit/>
              </a:bodyPr>
              <a:lstStyle/>
              <a:p>
                <a:pPr algn="ctr">
                  <a:defRPr/>
                </a:pPr>
                <a:r>
                  <a:rPr kumimoji="1" lang="tr-TR" sz="1800" b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HAFTALIK</a:t>
                </a:r>
              </a:p>
            </p:txBody>
          </p:sp>
        </p:grpSp>
        <p:pic>
          <p:nvPicPr>
            <p:cNvPr id="88071" name="Picture 11" descr="BD04924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0" y="2709"/>
              <a:ext cx="904" cy="1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555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4D41C7-9573-426E-AE0C-808F090D2E6D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2736"/>
            <a:ext cx="8229600" cy="43819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sz="3200" b="0" dirty="0" smtClean="0"/>
              <a:t>   Çocuğunuzun dikkat süresini ve yoğunluğunu geliştirmek için Fen, Türkçe gibi derslerde konuyu size de yüksek sesle okumasını ve anlatmasını isteyebilirsiniz. </a:t>
            </a:r>
          </a:p>
        </p:txBody>
      </p:sp>
    </p:spTree>
    <p:extLst>
      <p:ext uri="{BB962C8B-B14F-4D97-AF65-F5344CB8AC3E}">
        <p14:creationId xmlns:p14="http://schemas.microsoft.com/office/powerpoint/2010/main" val="28974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2960" y="1100628"/>
            <a:ext cx="7637472" cy="3579849"/>
          </a:xfrm>
        </p:spPr>
        <p:txBody>
          <a:bodyPr>
            <a:normAutofit fontScale="70000" lnSpcReduction="20000"/>
          </a:bodyPr>
          <a:lstStyle/>
          <a:p>
            <a:r>
              <a:rPr lang="tr-TR" sz="2400" dirty="0" smtClean="0">
                <a:solidFill>
                  <a:srgbClr val="C00000"/>
                </a:solidFill>
              </a:rPr>
              <a:t>      </a:t>
            </a:r>
            <a:r>
              <a:rPr lang="tr-TR" sz="3800" dirty="0" smtClean="0">
                <a:solidFill>
                  <a:srgbClr val="C00000"/>
                </a:solidFill>
              </a:rPr>
              <a:t>VERİMLİ </a:t>
            </a:r>
            <a:r>
              <a:rPr lang="tr-TR" sz="3800" dirty="0">
                <a:solidFill>
                  <a:srgbClr val="C00000"/>
                </a:solidFill>
              </a:rPr>
              <a:t>DERS ÇALIŞMADA AİLELERE ÖNERİLER </a:t>
            </a:r>
          </a:p>
          <a:p>
            <a:pPr>
              <a:defRPr/>
            </a:pPr>
            <a:r>
              <a:rPr lang="tr-TR" sz="3800" b="0" dirty="0" smtClean="0"/>
              <a:t>    </a:t>
            </a:r>
          </a:p>
          <a:p>
            <a:pPr>
              <a:defRPr/>
            </a:pPr>
            <a:r>
              <a:rPr lang="tr-TR" sz="3800" dirty="0"/>
              <a:t> </a:t>
            </a:r>
            <a:r>
              <a:rPr lang="tr-TR" sz="3800" dirty="0" smtClean="0"/>
              <a:t>    Çocuğunuzun </a:t>
            </a:r>
            <a:r>
              <a:rPr lang="tr-TR" sz="3800" dirty="0"/>
              <a:t>Sadece tek iş yapmasını ve </a:t>
            </a:r>
            <a:r>
              <a:rPr lang="tr-TR" sz="3800" dirty="0" smtClean="0"/>
              <a:t>bütün dikkatini yaptığı </a:t>
            </a:r>
            <a:r>
              <a:rPr lang="tr-TR" sz="3800" dirty="0"/>
              <a:t>işe vermesini sağlayın. </a:t>
            </a:r>
          </a:p>
          <a:p>
            <a:pPr>
              <a:defRPr/>
            </a:pPr>
            <a:r>
              <a:rPr lang="tr-TR" sz="3800" dirty="0" smtClean="0"/>
              <a:t>     </a:t>
            </a:r>
          </a:p>
          <a:p>
            <a:pPr>
              <a:defRPr/>
            </a:pPr>
            <a:r>
              <a:rPr lang="tr-TR" sz="3800" b="0" dirty="0"/>
              <a:t> </a:t>
            </a:r>
            <a:r>
              <a:rPr lang="tr-TR" sz="3800" b="0" dirty="0" smtClean="0"/>
              <a:t>   </a:t>
            </a:r>
            <a:r>
              <a:rPr lang="tr-TR" sz="3800" dirty="0" smtClean="0"/>
              <a:t>Yaptığı işi sonuçlandırdığında elde edeceklerini düşündürün</a:t>
            </a:r>
          </a:p>
          <a:p>
            <a:pPr marL="18288" indent="0">
              <a:buNone/>
            </a:pPr>
            <a:r>
              <a:rPr lang="tr-TR" sz="2400" b="0" dirty="0" smtClean="0"/>
              <a:t> </a:t>
            </a:r>
            <a:endParaRPr lang="tr-TR" b="0" dirty="0"/>
          </a:p>
        </p:txBody>
      </p:sp>
    </p:spTree>
    <p:extLst>
      <p:ext uri="{BB962C8B-B14F-4D97-AF65-F5344CB8AC3E}">
        <p14:creationId xmlns:p14="http://schemas.microsoft.com/office/powerpoint/2010/main" val="5524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3915773"/>
          </a:xfrm>
        </p:spPr>
        <p:txBody>
          <a:bodyPr>
            <a:normAutofit/>
          </a:bodyPr>
          <a:lstStyle/>
          <a:p>
            <a:r>
              <a:rPr lang="tr-TR" sz="2800" dirty="0" smtClean="0"/>
              <a:t>     Aileler çocuklarını okula göndermelidir. (Örneğin çocuğunu  keçi-koyun yayması için okulu göndermeyen ailelerimiz vardır)Yeni yönetmelikte  devamsızlık 10 gündür.</a:t>
            </a:r>
          </a:p>
          <a:p>
            <a:r>
              <a:rPr lang="tr-TR" sz="2800" dirty="0" smtClean="0"/>
              <a:t>   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Anayasa 42: Hiç kimsenin eğitim-Öğretim hakkı engellenemez.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9705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28395" y="908720"/>
            <a:ext cx="8064896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tr-TR" sz="3200" dirty="0" smtClean="0"/>
          </a:p>
          <a:p>
            <a:pPr>
              <a:lnSpc>
                <a:spcPct val="80000"/>
              </a:lnSpc>
              <a:defRPr/>
            </a:pPr>
            <a:r>
              <a:rPr lang="tr-TR" sz="3200" dirty="0" smtClean="0"/>
              <a:t>Çocuklara </a:t>
            </a:r>
            <a:r>
              <a:rPr lang="tr-TR" sz="3200" dirty="0"/>
              <a:t>sevgi ve güven dolu bir ev ortamı </a:t>
            </a:r>
            <a:r>
              <a:rPr lang="tr-TR" sz="3200" dirty="0" smtClean="0"/>
              <a:t>sunmak</a:t>
            </a:r>
            <a:endParaRPr lang="tr-TR" sz="3200" dirty="0"/>
          </a:p>
          <a:p>
            <a:pPr>
              <a:lnSpc>
                <a:spcPct val="80000"/>
              </a:lnSpc>
              <a:defRPr/>
            </a:pPr>
            <a:endParaRPr lang="tr-TR" sz="3200" dirty="0"/>
          </a:p>
          <a:p>
            <a:pPr>
              <a:lnSpc>
                <a:spcPct val="80000"/>
              </a:lnSpc>
              <a:defRPr/>
            </a:pPr>
            <a:endParaRPr lang="tr-TR" sz="3200" dirty="0"/>
          </a:p>
          <a:p>
            <a:pPr>
              <a:lnSpc>
                <a:spcPct val="80000"/>
              </a:lnSpc>
              <a:defRPr/>
            </a:pPr>
            <a:r>
              <a:rPr lang="tr-TR" sz="3200" dirty="0"/>
              <a:t>Çocuklara yaşlarına uygun bağımsızlıklar vermek, özgürlükler </a:t>
            </a:r>
            <a:r>
              <a:rPr lang="tr-TR" sz="3200" dirty="0" smtClean="0"/>
              <a:t>tanımak</a:t>
            </a:r>
            <a:endParaRPr lang="tr-TR" sz="3200" dirty="0"/>
          </a:p>
          <a:p>
            <a:pPr>
              <a:lnSpc>
                <a:spcPct val="80000"/>
              </a:lnSpc>
              <a:defRPr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7678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85801"/>
            <a:ext cx="7834064" cy="5479503"/>
          </a:xfrm>
        </p:spPr>
        <p:txBody>
          <a:bodyPr/>
          <a:lstStyle/>
          <a:p>
            <a:pPr algn="just"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2400" b="0" dirty="0"/>
          </a:p>
          <a:p>
            <a:pPr marL="18288" indent="0" algn="just">
              <a:lnSpc>
                <a:spcPct val="80000"/>
              </a:lnSpc>
              <a:buNone/>
              <a:defRPr/>
            </a:pPr>
            <a:r>
              <a:rPr lang="tr-TR" sz="3200" b="0" dirty="0"/>
              <a:t>Mutsuz ve üzgün olduklarında </a:t>
            </a:r>
            <a:r>
              <a:rPr lang="tr-TR" sz="3200" b="0" dirty="0" smtClean="0"/>
              <a:t>çocuklarla konuşup onları cesaretlendirmeliyiz</a:t>
            </a:r>
          </a:p>
          <a:p>
            <a:pPr marL="18288" indent="0" algn="just">
              <a:lnSpc>
                <a:spcPct val="80000"/>
              </a:lnSpc>
              <a:buNone/>
              <a:defRPr/>
            </a:pPr>
            <a:endParaRPr lang="tr-TR" sz="3200" b="0" dirty="0"/>
          </a:p>
          <a:p>
            <a:pPr marL="18288" indent="0" algn="just">
              <a:lnSpc>
                <a:spcPct val="80000"/>
              </a:lnSpc>
              <a:buNone/>
              <a:defRPr/>
            </a:pPr>
            <a:r>
              <a:rPr lang="tr-TR" sz="3200" b="0" dirty="0" smtClean="0"/>
              <a:t>Kendisine </a:t>
            </a:r>
            <a:r>
              <a:rPr lang="tr-TR" sz="3200" b="0" dirty="0"/>
              <a:t>ve </a:t>
            </a:r>
            <a:r>
              <a:rPr lang="tr-TR" sz="3200" b="0" dirty="0" smtClean="0"/>
              <a:t>başkalarına  </a:t>
            </a:r>
            <a:r>
              <a:rPr lang="tr-TR" sz="3200" b="0" dirty="0"/>
              <a:t>saygı duymayı </a:t>
            </a:r>
            <a:r>
              <a:rPr lang="tr-TR" sz="3200" b="0" dirty="0" smtClean="0"/>
              <a:t>öğretmeliyiz </a:t>
            </a:r>
            <a:endParaRPr lang="tr-TR" sz="3200" b="0" dirty="0"/>
          </a:p>
          <a:p>
            <a:pPr algn="just"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3200" b="0" dirty="0"/>
          </a:p>
          <a:p>
            <a:pPr marL="18288" indent="0" algn="just">
              <a:lnSpc>
                <a:spcPct val="80000"/>
              </a:lnSpc>
              <a:buNone/>
              <a:defRPr/>
            </a:pPr>
            <a:r>
              <a:rPr lang="tr-TR" sz="3200" b="0" dirty="0" smtClean="0"/>
              <a:t>Sorumluluk almayı öğretmeliyiz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  <a:defRPr/>
            </a:pPr>
            <a:endParaRPr lang="tr-TR" sz="2400" b="0" dirty="0"/>
          </a:p>
          <a:p>
            <a:pPr algn="just">
              <a:lnSpc>
                <a:spcPct val="80000"/>
              </a:lnSpc>
              <a:defRPr/>
            </a:pPr>
            <a:endParaRPr lang="tr-TR" sz="2400" b="0" dirty="0"/>
          </a:p>
          <a:p>
            <a:pPr>
              <a:lnSpc>
                <a:spcPct val="80000"/>
              </a:lnSpc>
              <a:defRPr/>
            </a:pPr>
            <a:endParaRPr lang="tr-TR" sz="2400" b="0" dirty="0"/>
          </a:p>
          <a:p>
            <a:endParaRPr lang="tr-TR" b="0" dirty="0"/>
          </a:p>
        </p:txBody>
      </p:sp>
    </p:spTree>
    <p:extLst>
      <p:ext uri="{BB962C8B-B14F-4D97-AF65-F5344CB8AC3E}">
        <p14:creationId xmlns:p14="http://schemas.microsoft.com/office/powerpoint/2010/main" val="24021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448</TotalTime>
  <Words>559</Words>
  <Application>Microsoft Office PowerPoint</Application>
  <PresentationFormat>Ekran Gösterisi (4:3)</PresentationFormat>
  <Paragraphs>114</Paragraphs>
  <Slides>27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Açılar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7</dc:creator>
  <cp:lastModifiedBy>Windows 7</cp:lastModifiedBy>
  <cp:revision>38</cp:revision>
  <dcterms:created xsi:type="dcterms:W3CDTF">2013-09-27T05:47:49Z</dcterms:created>
  <dcterms:modified xsi:type="dcterms:W3CDTF">2013-10-04T09:12:57Z</dcterms:modified>
</cp:coreProperties>
</file>