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0" r:id="rId1"/>
  </p:sldMasterIdLst>
  <p:sldIdLst>
    <p:sldId id="258" r:id="rId2"/>
    <p:sldId id="326" r:id="rId3"/>
    <p:sldId id="327" r:id="rId4"/>
    <p:sldId id="328" r:id="rId5"/>
    <p:sldId id="331" r:id="rId6"/>
    <p:sldId id="329" r:id="rId7"/>
    <p:sldId id="330" r:id="rId8"/>
    <p:sldId id="322" r:id="rId9"/>
    <p:sldId id="257" r:id="rId10"/>
    <p:sldId id="259" r:id="rId11"/>
    <p:sldId id="260" r:id="rId12"/>
    <p:sldId id="263" r:id="rId13"/>
    <p:sldId id="268" r:id="rId14"/>
    <p:sldId id="271" r:id="rId15"/>
    <p:sldId id="269" r:id="rId16"/>
    <p:sldId id="281" r:id="rId17"/>
    <p:sldId id="282" r:id="rId18"/>
    <p:sldId id="287" r:id="rId19"/>
    <p:sldId id="288" r:id="rId20"/>
    <p:sldId id="292" r:id="rId21"/>
    <p:sldId id="294" r:id="rId22"/>
    <p:sldId id="303" r:id="rId23"/>
    <p:sldId id="304" r:id="rId24"/>
    <p:sldId id="309" r:id="rId25"/>
    <p:sldId id="316" r:id="rId26"/>
    <p:sldId id="320" r:id="rId27"/>
    <p:sldId id="321" r:id="rId2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14" autoAdjust="0"/>
    <p:restoredTop sz="94660"/>
  </p:normalViewPr>
  <p:slideViewPr>
    <p:cSldViewPr>
      <p:cViewPr varScale="1">
        <p:scale>
          <a:sx n="87" d="100"/>
          <a:sy n="8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04.10.2013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04.10.2013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04.10.2013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143000" y="381000"/>
            <a:ext cx="7772400" cy="57150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DD7F59-8748-4638-8DE4-45F6590764D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985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04.10.2013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04.10.2013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04.10.2013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04.10.2013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04.10.2013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04.10.2013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04.10.2013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04.10.2013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04.10.2013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1" r:id="rId1"/>
    <p:sldLayoutId id="2147484002" r:id="rId2"/>
    <p:sldLayoutId id="2147484003" r:id="rId3"/>
    <p:sldLayoutId id="2147484004" r:id="rId4"/>
    <p:sldLayoutId id="2147484005" r:id="rId5"/>
    <p:sldLayoutId id="2147484006" r:id="rId6"/>
    <p:sldLayoutId id="2147484007" r:id="rId7"/>
    <p:sldLayoutId id="2147484008" r:id="rId8"/>
    <p:sldLayoutId id="2147484009" r:id="rId9"/>
    <p:sldLayoutId id="2147484010" r:id="rId10"/>
    <p:sldLayoutId id="2147484011" r:id="rId11"/>
    <p:sldLayoutId id="2147484012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12.xml"/><Relationship Id="rId1" Type="http://schemas.openxmlformats.org/officeDocument/2006/relationships/audio" Target="file:///C:\Documents%20and%20Settings\Administrator\Desktop\ram&#231;o\PSS%20SUNU\PSS-%20FON%20M&#220;Z&#304;KLER&#304;\S&#220;PER%20BABA.mp3" TargetMode="Externa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19672" y="685801"/>
            <a:ext cx="6696744" cy="36575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5400" b="1" dirty="0" smtClean="0">
                <a:solidFill>
                  <a:srgbClr val="C00000"/>
                </a:solidFill>
              </a:rPr>
              <a:t>AİLELER ÇOCUKLARINI</a:t>
            </a:r>
          </a:p>
          <a:p>
            <a:pPr marL="0" indent="0" algn="ctr">
              <a:buNone/>
            </a:pPr>
            <a:r>
              <a:rPr lang="tr-TR" sz="5400" b="1" dirty="0" smtClean="0">
                <a:solidFill>
                  <a:srgbClr val="C00000"/>
                </a:solidFill>
              </a:rPr>
              <a:t>NASIL </a:t>
            </a:r>
          </a:p>
          <a:p>
            <a:pPr marL="0" indent="0" algn="ctr">
              <a:buNone/>
            </a:pPr>
            <a:r>
              <a:rPr lang="tr-TR" sz="5400" b="1" dirty="0" smtClean="0">
                <a:solidFill>
                  <a:srgbClr val="C00000"/>
                </a:solidFill>
              </a:rPr>
              <a:t>DESTEKLEYEBİLİR</a:t>
            </a:r>
            <a:r>
              <a:rPr lang="tr-TR" sz="5400" b="1" dirty="0">
                <a:solidFill>
                  <a:srgbClr val="C00000"/>
                </a:solidFill>
              </a:rPr>
              <a:t>?</a:t>
            </a:r>
            <a:endParaRPr lang="tr-TR" sz="5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5919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95536" y="980728"/>
            <a:ext cx="7488832" cy="3888432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 typeface="Monotype Sorts" pitchFamily="2" charset="2"/>
              <a:buNone/>
              <a:defRPr/>
            </a:pPr>
            <a:endParaRPr lang="tr-TR" sz="2400" b="1" dirty="0"/>
          </a:p>
          <a:p>
            <a:pPr>
              <a:lnSpc>
                <a:spcPct val="80000"/>
              </a:lnSpc>
              <a:defRPr/>
            </a:pPr>
            <a:r>
              <a:rPr lang="tr-TR" sz="3200" b="0" dirty="0" smtClean="0"/>
              <a:t>    </a:t>
            </a:r>
          </a:p>
          <a:p>
            <a:pPr>
              <a:lnSpc>
                <a:spcPct val="80000"/>
              </a:lnSpc>
              <a:defRPr/>
            </a:pPr>
            <a:r>
              <a:rPr lang="tr-TR" sz="3200" b="0" dirty="0" smtClean="0"/>
              <a:t>   Örnek </a:t>
            </a:r>
            <a:r>
              <a:rPr lang="tr-TR" sz="3200" b="0" dirty="0"/>
              <a:t>ve rehber </a:t>
            </a:r>
            <a:r>
              <a:rPr lang="tr-TR" sz="3200" b="0" dirty="0" smtClean="0"/>
              <a:t>olmak</a:t>
            </a:r>
            <a:r>
              <a:rPr lang="tr-TR" sz="3200" b="0" dirty="0"/>
              <a:t> </a:t>
            </a:r>
            <a:r>
              <a:rPr lang="tr-TR" sz="3200" b="0" dirty="0" smtClean="0"/>
              <a:t>olmalıyız</a:t>
            </a:r>
            <a:endParaRPr lang="tr-TR" sz="3200" b="0" dirty="0"/>
          </a:p>
          <a:p>
            <a:pPr>
              <a:lnSpc>
                <a:spcPct val="80000"/>
              </a:lnSpc>
              <a:buFont typeface="Monotype Sorts" pitchFamily="2" charset="2"/>
              <a:buNone/>
              <a:defRPr/>
            </a:pPr>
            <a:endParaRPr lang="tr-TR" sz="3200" b="0" dirty="0"/>
          </a:p>
          <a:p>
            <a:pPr>
              <a:lnSpc>
                <a:spcPct val="80000"/>
              </a:lnSpc>
              <a:buFont typeface="Monotype Sorts" pitchFamily="2" charset="2"/>
              <a:buNone/>
              <a:defRPr/>
            </a:pPr>
            <a:endParaRPr lang="tr-TR" sz="3200" b="0" dirty="0"/>
          </a:p>
          <a:p>
            <a:pPr algn="just">
              <a:lnSpc>
                <a:spcPct val="80000"/>
              </a:lnSpc>
              <a:defRPr/>
            </a:pPr>
            <a:r>
              <a:rPr lang="tr-TR" sz="3200" b="0" dirty="0" smtClean="0"/>
              <a:t>   Çocukları </a:t>
            </a:r>
            <a:r>
              <a:rPr lang="tr-TR" sz="3200" b="0" dirty="0"/>
              <a:t>ergenlik dönemi </a:t>
            </a:r>
            <a:r>
              <a:rPr lang="tr-TR" sz="3200" b="0" dirty="0" smtClean="0"/>
              <a:t>özellikleri hakkında bilgilendirmeliyiz</a:t>
            </a:r>
            <a:endParaRPr lang="tr-TR" sz="3200" b="0" dirty="0"/>
          </a:p>
          <a:p>
            <a:pPr>
              <a:lnSpc>
                <a:spcPct val="80000"/>
              </a:lnSpc>
              <a:buFont typeface="Monotype Sorts" pitchFamily="2" charset="2"/>
              <a:buNone/>
              <a:defRPr/>
            </a:pPr>
            <a:endParaRPr lang="tr-TR" sz="2400" b="0" dirty="0"/>
          </a:p>
          <a:p>
            <a:pPr>
              <a:lnSpc>
                <a:spcPct val="80000"/>
              </a:lnSpc>
              <a:buFont typeface="Monotype Sorts" pitchFamily="2" charset="2"/>
              <a:buNone/>
              <a:defRPr/>
            </a:pPr>
            <a:r>
              <a:rPr lang="tr-TR" sz="2400" b="1" dirty="0"/>
              <a:t>  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62957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755576" y="548681"/>
            <a:ext cx="7056784" cy="3528392"/>
          </a:xfrm>
        </p:spPr>
        <p:txBody>
          <a:bodyPr/>
          <a:lstStyle/>
          <a:p>
            <a:pPr algn="just">
              <a:lnSpc>
                <a:spcPct val="80000"/>
              </a:lnSpc>
              <a:buFont typeface="Monotype Sorts" pitchFamily="2" charset="2"/>
              <a:buNone/>
              <a:defRPr/>
            </a:pPr>
            <a:endParaRPr lang="tr-TR" sz="2400" b="1" dirty="0"/>
          </a:p>
          <a:p>
            <a:pPr algn="just">
              <a:lnSpc>
                <a:spcPct val="80000"/>
              </a:lnSpc>
              <a:defRPr/>
            </a:pPr>
            <a:endParaRPr lang="tr-TR" sz="2400" b="1" dirty="0" smtClean="0"/>
          </a:p>
          <a:p>
            <a:pPr algn="just">
              <a:lnSpc>
                <a:spcPct val="80000"/>
              </a:lnSpc>
              <a:defRPr/>
            </a:pPr>
            <a:r>
              <a:rPr lang="tr-TR" sz="2400" b="1" dirty="0" smtClean="0"/>
              <a:t>    </a:t>
            </a:r>
            <a:r>
              <a:rPr lang="tr-TR" sz="3200" b="0" dirty="0" smtClean="0"/>
              <a:t>Çocuklarınızla </a:t>
            </a:r>
            <a:r>
              <a:rPr lang="tr-TR" sz="3200" b="0" dirty="0" smtClean="0"/>
              <a:t>güzel vakitler </a:t>
            </a:r>
            <a:r>
              <a:rPr lang="tr-TR" sz="3200" b="0" smtClean="0"/>
              <a:t>geçirmeniz için</a:t>
            </a:r>
            <a:r>
              <a:rPr lang="tr-TR" sz="3200" b="0" dirty="0" smtClean="0"/>
              <a:t>; yemek </a:t>
            </a:r>
            <a:r>
              <a:rPr lang="tr-TR" sz="3200" b="0" dirty="0"/>
              <a:t>saatleri, hikaye anlatma, kitap okuma, oyun oynama, ev dışında vakit geçirme, tatiller ve kutlamalar önemli fırsatlardır. </a:t>
            </a:r>
          </a:p>
          <a:p>
            <a:pPr algn="just">
              <a:lnSpc>
                <a:spcPct val="80000"/>
              </a:lnSpc>
              <a:buFont typeface="Monotype Sorts" pitchFamily="2" charset="2"/>
              <a:buNone/>
              <a:defRPr/>
            </a:pPr>
            <a:endParaRPr lang="tr-TR" sz="2400" b="1" dirty="0"/>
          </a:p>
          <a:p>
            <a:pPr marL="18288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453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95536" y="116632"/>
            <a:ext cx="7272808" cy="5544616"/>
          </a:xfrm>
        </p:spPr>
        <p:txBody>
          <a:bodyPr>
            <a:normAutofit/>
          </a:bodyPr>
          <a:lstStyle/>
          <a:p>
            <a:pPr algn="just">
              <a:defRPr/>
            </a:pPr>
            <a:r>
              <a:rPr lang="tr-TR" sz="2400" b="1" dirty="0" smtClean="0"/>
              <a:t>     </a:t>
            </a:r>
          </a:p>
          <a:p>
            <a:pPr algn="just">
              <a:defRPr/>
            </a:pPr>
            <a:endParaRPr lang="tr-TR" sz="2400" dirty="0"/>
          </a:p>
          <a:p>
            <a:pPr algn="just">
              <a:defRPr/>
            </a:pPr>
            <a:r>
              <a:rPr lang="tr-TR" sz="2400" b="1" dirty="0" smtClean="0"/>
              <a:t>     </a:t>
            </a:r>
          </a:p>
          <a:p>
            <a:pPr algn="just">
              <a:defRPr/>
            </a:pPr>
            <a:r>
              <a:rPr lang="tr-TR" sz="2400" dirty="0"/>
              <a:t> </a:t>
            </a:r>
            <a:r>
              <a:rPr lang="tr-TR" sz="2400" dirty="0" smtClean="0"/>
              <a:t>    </a:t>
            </a:r>
            <a:r>
              <a:rPr lang="tr-TR" sz="2400" b="0" dirty="0" smtClean="0"/>
              <a:t>Anne </a:t>
            </a:r>
            <a:r>
              <a:rPr lang="tr-TR" sz="2400" b="0" dirty="0"/>
              <a:t>ve babanın </a:t>
            </a:r>
            <a:r>
              <a:rPr lang="tr-TR" sz="2400" b="0" dirty="0" smtClean="0"/>
              <a:t>çocuklarını </a:t>
            </a:r>
            <a:r>
              <a:rPr lang="tr-TR" sz="2400" b="0" dirty="0"/>
              <a:t>istediğinden farklı alanlara yöneltmesi, ondan yapabileceğinin üstünde görevler beklemesi, onu aşağılaması, onu başkaları ile kıyaslaması, </a:t>
            </a:r>
            <a:r>
              <a:rPr lang="tr-TR" sz="2400" b="0" dirty="0" smtClean="0"/>
              <a:t>sık </a:t>
            </a:r>
            <a:r>
              <a:rPr lang="tr-TR" sz="2400" b="0" dirty="0"/>
              <a:t>sık eleştirmesi, onun yanında birbirleriyle kavga </a:t>
            </a:r>
            <a:r>
              <a:rPr lang="tr-TR" sz="2400" b="0" dirty="0" smtClean="0"/>
              <a:t>etmesi yapılan yanlışlardır</a:t>
            </a:r>
            <a:endParaRPr lang="tr-TR" sz="2400" b="0" dirty="0"/>
          </a:p>
          <a:p>
            <a:pPr marL="18288" indent="0">
              <a:buNone/>
              <a:defRPr/>
            </a:pPr>
            <a:endParaRPr lang="tr-TR" sz="2400" b="1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91938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1259632" y="685801"/>
            <a:ext cx="6969968" cy="3751311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sz="3200" b="1" dirty="0" smtClean="0">
                <a:solidFill>
                  <a:srgbClr val="C00000"/>
                </a:solidFill>
              </a:rPr>
              <a:t>  </a:t>
            </a:r>
          </a:p>
          <a:p>
            <a:pPr algn="just">
              <a:defRPr/>
            </a:pPr>
            <a:r>
              <a:rPr lang="tr-TR" sz="3200" b="1" dirty="0" smtClean="0">
                <a:solidFill>
                  <a:srgbClr val="C00000"/>
                </a:solidFill>
              </a:rPr>
              <a:t>   Çocuğunuz  istediğiniz bir davranışı yaptığında hemen ödüllendirin </a:t>
            </a:r>
          </a:p>
          <a:p>
            <a:pPr algn="just">
              <a:buFont typeface="Wingdings" pitchFamily="2" charset="2"/>
              <a:buChar char="Ø"/>
              <a:defRPr/>
            </a:pPr>
            <a:endParaRPr lang="tr-TR" sz="3200" b="1" dirty="0" smtClean="0"/>
          </a:p>
          <a:p>
            <a:pPr algn="just">
              <a:buFont typeface="Wingdings" pitchFamily="2" charset="2"/>
              <a:buChar char="Ø"/>
              <a:defRPr/>
            </a:pPr>
            <a:r>
              <a:rPr lang="tr-TR" sz="3200" b="0" dirty="0" smtClean="0"/>
              <a:t>Hediye </a:t>
            </a:r>
            <a:endParaRPr lang="tr-TR" sz="3200" b="0" dirty="0"/>
          </a:p>
          <a:p>
            <a:pPr algn="just">
              <a:buFont typeface="Wingdings" pitchFamily="2" charset="2"/>
              <a:buChar char="Ø"/>
              <a:defRPr/>
            </a:pPr>
            <a:r>
              <a:rPr lang="tr-TR" sz="3200" b="0" dirty="0" smtClean="0"/>
              <a:t>Güzel </a:t>
            </a:r>
            <a:r>
              <a:rPr lang="tr-TR" sz="3200" b="0" dirty="0"/>
              <a:t>Bir Söz</a:t>
            </a:r>
          </a:p>
          <a:p>
            <a:pPr>
              <a:defRPr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514407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23528" y="476672"/>
            <a:ext cx="7920880" cy="3579849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endParaRPr lang="tr-TR" sz="2400" b="1" dirty="0" smtClean="0">
              <a:solidFill>
                <a:srgbClr val="C00000"/>
              </a:solidFill>
            </a:endParaRPr>
          </a:p>
          <a:p>
            <a:pPr>
              <a:lnSpc>
                <a:spcPct val="90000"/>
              </a:lnSpc>
              <a:defRPr/>
            </a:pPr>
            <a:endParaRPr lang="tr-TR" sz="2400" dirty="0">
              <a:solidFill>
                <a:srgbClr val="C00000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tr-TR" sz="3200" b="1" dirty="0" smtClean="0">
                <a:solidFill>
                  <a:srgbClr val="C00000"/>
                </a:solidFill>
              </a:rPr>
              <a:t>   Kötü </a:t>
            </a:r>
            <a:r>
              <a:rPr lang="tr-TR" sz="3200" b="1" dirty="0">
                <a:solidFill>
                  <a:srgbClr val="C00000"/>
                </a:solidFill>
              </a:rPr>
              <a:t>ve istenmedik </a:t>
            </a:r>
            <a:r>
              <a:rPr lang="tr-TR" sz="3200" b="1" dirty="0" smtClean="0">
                <a:solidFill>
                  <a:srgbClr val="C00000"/>
                </a:solidFill>
              </a:rPr>
              <a:t>davranışlar yaptığında tepkisiz </a:t>
            </a:r>
            <a:r>
              <a:rPr lang="tr-TR" sz="3200" b="1" dirty="0">
                <a:solidFill>
                  <a:srgbClr val="C00000"/>
                </a:solidFill>
              </a:rPr>
              <a:t>kalın.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tr-TR" sz="3200" b="1" dirty="0" smtClean="0"/>
          </a:p>
          <a:p>
            <a:pPr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tr-TR" sz="3200" b="1" dirty="0" smtClean="0"/>
              <a:t> Sabırlı olun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tr-TR" sz="3200" b="1" dirty="0" smtClean="0"/>
              <a:t>Davranışın </a:t>
            </a:r>
            <a:r>
              <a:rPr lang="tr-TR" sz="3200" b="1" dirty="0"/>
              <a:t>bitmesini bekleyin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68692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tr-TR" sz="2400" b="1" dirty="0" smtClean="0">
                <a:solidFill>
                  <a:srgbClr val="C00000"/>
                </a:solidFill>
              </a:rPr>
              <a:t>     </a:t>
            </a:r>
            <a:r>
              <a:rPr lang="tr-TR" sz="3200" b="1" dirty="0" smtClean="0">
                <a:solidFill>
                  <a:srgbClr val="C00000"/>
                </a:solidFill>
              </a:rPr>
              <a:t>Çocuğunuzun </a:t>
            </a:r>
            <a:r>
              <a:rPr lang="tr-TR" sz="3200" b="1" dirty="0">
                <a:solidFill>
                  <a:srgbClr val="C00000"/>
                </a:solidFill>
              </a:rPr>
              <a:t>isteklerini sürekli reddetmeyiniz.</a:t>
            </a:r>
          </a:p>
          <a:p>
            <a:pPr>
              <a:lnSpc>
                <a:spcPct val="90000"/>
              </a:lnSpc>
              <a:defRPr/>
            </a:pPr>
            <a:r>
              <a:rPr lang="tr-TR" sz="2400" dirty="0">
                <a:solidFill>
                  <a:srgbClr val="C00000"/>
                </a:solidFill>
              </a:rPr>
              <a:t> </a:t>
            </a:r>
            <a:r>
              <a:rPr lang="tr-TR" sz="2400" dirty="0" smtClean="0">
                <a:solidFill>
                  <a:srgbClr val="C00000"/>
                </a:solidFill>
              </a:rPr>
              <a:t>  </a:t>
            </a:r>
          </a:p>
          <a:p>
            <a:pPr algn="just">
              <a:lnSpc>
                <a:spcPct val="90000"/>
              </a:lnSpc>
              <a:defRPr/>
            </a:pPr>
            <a:r>
              <a:rPr lang="tr-TR" sz="2400" dirty="0">
                <a:solidFill>
                  <a:srgbClr val="C00000"/>
                </a:solidFill>
              </a:rPr>
              <a:t> </a:t>
            </a:r>
            <a:r>
              <a:rPr lang="tr-TR" sz="2400" dirty="0" smtClean="0">
                <a:solidFill>
                  <a:srgbClr val="C00000"/>
                </a:solidFill>
              </a:rPr>
              <a:t>   </a:t>
            </a:r>
            <a:r>
              <a:rPr lang="tr-TR" sz="2400" b="0" dirty="0" smtClean="0"/>
              <a:t>Anlamsız </a:t>
            </a:r>
            <a:r>
              <a:rPr lang="tr-TR" sz="2400" b="0" dirty="0"/>
              <a:t>ya da size ters gelen istekleri olduğunda açıklama yapın ve kendisi için başka ne yapabileceğinizi ona sorun.</a:t>
            </a:r>
          </a:p>
          <a:p>
            <a:pPr>
              <a:lnSpc>
                <a:spcPct val="90000"/>
              </a:lnSpc>
              <a:defRPr/>
            </a:pPr>
            <a:endParaRPr lang="tr-TR" sz="2400" dirty="0">
              <a:solidFill>
                <a:srgbClr val="C00000"/>
              </a:solidFill>
            </a:endParaRPr>
          </a:p>
          <a:p>
            <a:pPr>
              <a:lnSpc>
                <a:spcPct val="90000"/>
              </a:lnSpc>
              <a:defRPr/>
            </a:pPr>
            <a:endParaRPr lang="tr-TR" sz="2400" b="1" dirty="0">
              <a:solidFill>
                <a:srgbClr val="C00000"/>
              </a:solidFill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68215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67544" y="476672"/>
            <a:ext cx="7185992" cy="5191471"/>
          </a:xfrm>
        </p:spPr>
        <p:txBody>
          <a:bodyPr/>
          <a:lstStyle/>
          <a:p>
            <a:pPr>
              <a:defRPr/>
            </a:pPr>
            <a:endParaRPr lang="tr-TR" sz="2400" b="1" dirty="0" smtClean="0"/>
          </a:p>
          <a:p>
            <a:pPr algn="just">
              <a:defRPr/>
            </a:pPr>
            <a:r>
              <a:rPr lang="tr-TR" sz="3200" b="1" dirty="0" smtClean="0"/>
              <a:t>    </a:t>
            </a:r>
            <a:r>
              <a:rPr lang="tr-TR" sz="3200" b="0" dirty="0" smtClean="0"/>
              <a:t>Dinlenmesini </a:t>
            </a:r>
            <a:r>
              <a:rPr lang="tr-TR" sz="3200" b="0" dirty="0"/>
              <a:t>sağlayacak müzik dinlemesine izin </a:t>
            </a:r>
            <a:r>
              <a:rPr lang="tr-TR" sz="3200" b="0" dirty="0" smtClean="0"/>
              <a:t>verin. Ancak </a:t>
            </a:r>
            <a:r>
              <a:rPr lang="tr-TR" sz="3200" b="0" dirty="0"/>
              <a:t>ders çalışırken müziği kapatmasını ve öyle ders çalışmasını sağlayın.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31212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683568" y="685801"/>
            <a:ext cx="7546032" cy="4831431"/>
          </a:xfrm>
        </p:spPr>
        <p:txBody>
          <a:bodyPr/>
          <a:lstStyle/>
          <a:p>
            <a:pPr>
              <a:defRPr/>
            </a:pPr>
            <a:r>
              <a:rPr lang="tr-TR" sz="3200" b="0" dirty="0" smtClean="0"/>
              <a:t>    </a:t>
            </a:r>
          </a:p>
          <a:p>
            <a:pPr>
              <a:defRPr/>
            </a:pPr>
            <a:r>
              <a:rPr lang="tr-TR" sz="3200" b="0" dirty="0"/>
              <a:t> </a:t>
            </a:r>
            <a:r>
              <a:rPr lang="tr-TR" sz="3200" b="0" dirty="0" smtClean="0"/>
              <a:t>  Çalıştığı </a:t>
            </a:r>
            <a:r>
              <a:rPr lang="tr-TR" sz="3200" b="0" dirty="0"/>
              <a:t>konulardan sorular çıkarmasını ve bu soruların cevaplarını araştırmasını sağlayın </a:t>
            </a:r>
          </a:p>
          <a:p>
            <a:pPr>
              <a:buFont typeface="Monotype Sorts" pitchFamily="2" charset="2"/>
              <a:buNone/>
              <a:defRPr/>
            </a:pPr>
            <a:endParaRPr lang="tr-TR" sz="3200" b="0" dirty="0"/>
          </a:p>
          <a:p>
            <a:pPr>
              <a:defRPr/>
            </a:pPr>
            <a:r>
              <a:rPr lang="tr-TR" sz="3200" b="0" dirty="0" smtClean="0"/>
              <a:t>   Çalışma </a:t>
            </a:r>
            <a:r>
              <a:rPr lang="tr-TR" sz="3200" b="0" dirty="0"/>
              <a:t>odasında telefon, TV, müzik seti vs. bulunmaması daha uygun olur</a:t>
            </a:r>
            <a:r>
              <a:rPr lang="tr-TR" sz="2400" b="0" dirty="0"/>
              <a:t>.</a:t>
            </a:r>
          </a:p>
          <a:p>
            <a:endParaRPr lang="tr-TR" b="0" dirty="0"/>
          </a:p>
        </p:txBody>
      </p:sp>
    </p:spTree>
    <p:extLst>
      <p:ext uri="{BB962C8B-B14F-4D97-AF65-F5344CB8AC3E}">
        <p14:creationId xmlns:p14="http://schemas.microsoft.com/office/powerpoint/2010/main" val="2885496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6BC911-B0A1-4731-B85F-07B9E1681998}" type="slidenum">
              <a:rPr lang="tr-TR"/>
              <a:pPr>
                <a:defRPr/>
              </a:pPr>
              <a:t>18</a:t>
            </a:fld>
            <a:endParaRPr lang="tr-TR"/>
          </a:p>
        </p:txBody>
      </p:sp>
      <p:sp>
        <p:nvSpPr>
          <p:cNvPr id="13721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539552" y="908720"/>
            <a:ext cx="7775575" cy="3886200"/>
          </a:xfrm>
        </p:spPr>
        <p:txBody>
          <a:bodyPr>
            <a:normAutofit/>
          </a:bodyPr>
          <a:lstStyle/>
          <a:p>
            <a:pPr algn="just">
              <a:defRPr/>
            </a:pPr>
            <a:r>
              <a:rPr lang="tr-TR" sz="3200" b="0" dirty="0" smtClean="0"/>
              <a:t>    Akşamları mümkünse masa lambası ile çalışsın. Lamba sadece masasının üstünü aydınlatacağı için dikkati odadaki gözüne takılan bir eşyaya kaymamış ve dağılmamış olur. </a:t>
            </a:r>
          </a:p>
        </p:txBody>
      </p:sp>
    </p:spTree>
    <p:extLst>
      <p:ext uri="{BB962C8B-B14F-4D97-AF65-F5344CB8AC3E}">
        <p14:creationId xmlns:p14="http://schemas.microsoft.com/office/powerpoint/2010/main" val="874760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DB7B84-3EFF-4F41-8BA0-ECADF199BB29}" type="slidenum">
              <a:rPr lang="tr-TR"/>
              <a:pPr>
                <a:defRPr/>
              </a:pPr>
              <a:t>19</a:t>
            </a:fld>
            <a:endParaRPr lang="tr-TR"/>
          </a:p>
        </p:txBody>
      </p:sp>
      <p:sp>
        <p:nvSpPr>
          <p:cNvPr id="1382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67544" y="476672"/>
            <a:ext cx="7488831" cy="4662487"/>
          </a:xfrm>
        </p:spPr>
        <p:txBody>
          <a:bodyPr>
            <a:normAutofit/>
          </a:bodyPr>
          <a:lstStyle/>
          <a:p>
            <a:pPr algn="just">
              <a:defRPr/>
            </a:pPr>
            <a:r>
              <a:rPr lang="tr-TR" sz="3200" b="0" dirty="0" smtClean="0"/>
              <a:t>   Boş zamanlarında bulmaca çözdürün, zeka soruları ile zihnini meşgul edin.. </a:t>
            </a:r>
          </a:p>
          <a:p>
            <a:pPr algn="just">
              <a:defRPr/>
            </a:pPr>
            <a:r>
              <a:rPr lang="tr-TR" sz="3200" b="0" dirty="0" smtClean="0"/>
              <a:t>   Çalışırken kuru yemiş, çerez türü bir şey vermeyin.</a:t>
            </a:r>
          </a:p>
          <a:p>
            <a:pPr algn="just">
              <a:defRPr/>
            </a:pPr>
            <a:r>
              <a:rPr lang="tr-TR" sz="3200" b="0" dirty="0" smtClean="0"/>
              <a:t>    Çocuğunuzu kontrol etmek için sık sık odasına girmeyin.</a:t>
            </a:r>
          </a:p>
          <a:p>
            <a:pPr algn="just">
              <a:defRPr/>
            </a:pPr>
            <a:endParaRPr lang="tr-TR" sz="3200" b="1" dirty="0" smtClean="0"/>
          </a:p>
          <a:p>
            <a:pPr>
              <a:defRPr/>
            </a:pPr>
            <a:endParaRPr lang="tr-TR" sz="3200" b="1" dirty="0" smtClean="0"/>
          </a:p>
          <a:p>
            <a:pPr>
              <a:defRPr/>
            </a:pPr>
            <a:endParaRPr lang="tr-TR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2523389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611560" y="188641"/>
            <a:ext cx="7546032" cy="4104456"/>
          </a:xfrm>
        </p:spPr>
        <p:txBody>
          <a:bodyPr>
            <a:normAutofit/>
          </a:bodyPr>
          <a:lstStyle/>
          <a:p>
            <a:pPr marL="18288" indent="0" algn="ctr">
              <a:buNone/>
            </a:pPr>
            <a:endParaRPr lang="tr-TR" sz="2400" dirty="0" smtClean="0">
              <a:solidFill>
                <a:srgbClr val="C00000"/>
              </a:solidFill>
            </a:endParaRPr>
          </a:p>
          <a:p>
            <a:pPr marL="18288" indent="0" algn="ctr">
              <a:buNone/>
            </a:pPr>
            <a:r>
              <a:rPr lang="tr-TR" sz="2400" dirty="0" smtClean="0">
                <a:solidFill>
                  <a:srgbClr val="C00000"/>
                </a:solidFill>
              </a:rPr>
              <a:t>ÇOCUĞUNUZUN </a:t>
            </a:r>
            <a:r>
              <a:rPr lang="tr-TR" sz="2400" dirty="0">
                <a:solidFill>
                  <a:srgbClr val="C00000"/>
                </a:solidFill>
              </a:rPr>
              <a:t>EVDE </a:t>
            </a:r>
            <a:r>
              <a:rPr lang="tr-TR" sz="2400" dirty="0" smtClean="0">
                <a:solidFill>
                  <a:srgbClr val="C00000"/>
                </a:solidFill>
              </a:rPr>
              <a:t>YAPMASI GEREKENLER</a:t>
            </a:r>
            <a:endParaRPr lang="tr-TR" dirty="0" smtClean="0"/>
          </a:p>
          <a:p>
            <a:pPr marL="0" indent="0">
              <a:lnSpc>
                <a:spcPct val="90000"/>
              </a:lnSpc>
              <a:defRPr/>
            </a:pPr>
            <a:endParaRPr lang="tr-TR" b="0" dirty="0" smtClean="0"/>
          </a:p>
          <a:p>
            <a:pPr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tr-TR" b="0" dirty="0" smtClean="0"/>
              <a:t>ZAMANINDA </a:t>
            </a:r>
            <a:r>
              <a:rPr lang="tr-TR" b="0" dirty="0"/>
              <a:t>YEMEK </a:t>
            </a:r>
            <a:r>
              <a:rPr lang="tr-TR" b="0" dirty="0" smtClean="0"/>
              <a:t>YEMESİ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tr-TR" b="0" dirty="0" smtClean="0"/>
              <a:t>ZAMANINDA UYUMASI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tr-TR" b="0" dirty="0" smtClean="0"/>
              <a:t>ODASINI </a:t>
            </a:r>
            <a:r>
              <a:rPr lang="tr-TR" b="0" dirty="0"/>
              <a:t>TEMİZ VE DÜZENLİ </a:t>
            </a:r>
            <a:r>
              <a:rPr lang="tr-TR" b="0" dirty="0" smtClean="0"/>
              <a:t>TUTMASI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tr-TR" b="0" dirty="0" smtClean="0"/>
              <a:t>GİYSİLERİNİ </a:t>
            </a:r>
            <a:r>
              <a:rPr lang="tr-TR" b="0" dirty="0"/>
              <a:t>DÜZENLİ </a:t>
            </a:r>
            <a:r>
              <a:rPr lang="tr-TR" b="0" dirty="0" smtClean="0"/>
              <a:t>KULLANMASI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tr-TR" b="0" dirty="0" smtClean="0"/>
              <a:t>EVDE </a:t>
            </a:r>
            <a:r>
              <a:rPr lang="tr-TR" b="0" dirty="0"/>
              <a:t>İZİN VERİLMEYEN EŞYALARA </a:t>
            </a:r>
            <a:r>
              <a:rPr lang="tr-TR" b="0" dirty="0" smtClean="0"/>
              <a:t>DOKUNMAMASI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tr-TR" b="0" dirty="0" smtClean="0"/>
              <a:t>ANNE </a:t>
            </a:r>
            <a:r>
              <a:rPr lang="tr-TR" b="0" dirty="0"/>
              <a:t>VE BABALARINI HAREKETLERİ İLE RAHATSIZ ETMEMESİ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tr-TR" b="0" dirty="0"/>
              <a:t>KARDEŞİ VARSA İYİ GEÇİNMESİ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tr-TR" b="0" dirty="0"/>
              <a:t>KONUŞMASI DÜZGÜN OLMASI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98289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0E1EB8-C207-4DA7-A141-DB0CCB0F1B67}" type="slidenum">
              <a:rPr lang="tr-TR"/>
              <a:pPr>
                <a:defRPr/>
              </a:pPr>
              <a:t>20</a:t>
            </a:fld>
            <a:endParaRPr lang="tr-TR"/>
          </a:p>
        </p:txBody>
      </p:sp>
      <p:sp>
        <p:nvSpPr>
          <p:cNvPr id="14233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67544" y="908720"/>
            <a:ext cx="7776864" cy="5094287"/>
          </a:xfrm>
        </p:spPr>
        <p:txBody>
          <a:bodyPr>
            <a:noAutofit/>
          </a:bodyPr>
          <a:lstStyle/>
          <a:p>
            <a:pPr algn="just">
              <a:defRPr/>
            </a:pPr>
            <a:r>
              <a:rPr lang="tr-TR" sz="3200" b="0" dirty="0" smtClean="0"/>
              <a:t>   Yemek zamanlarında derse ara vermesini ve dengeli beslenmesini sağlayınız.</a:t>
            </a:r>
          </a:p>
          <a:p>
            <a:pPr algn="just">
              <a:defRPr/>
            </a:pPr>
            <a:r>
              <a:rPr lang="tr-TR" sz="3200" b="0" dirty="0" smtClean="0"/>
              <a:t>   </a:t>
            </a:r>
          </a:p>
          <a:p>
            <a:pPr algn="just">
              <a:defRPr/>
            </a:pPr>
            <a:r>
              <a:rPr lang="tr-TR" sz="3200" b="0" dirty="0" smtClean="0"/>
              <a:t>   Mümkünse meyve yemesini mutlaka teşvik edin</a:t>
            </a:r>
            <a:r>
              <a:rPr lang="tr-TR" sz="3200" b="1" dirty="0" smtClean="0"/>
              <a:t>.</a:t>
            </a:r>
          </a:p>
          <a:p>
            <a:pPr>
              <a:defRPr/>
            </a:pPr>
            <a:endParaRPr lang="tr-TR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2612504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683568" y="1196752"/>
            <a:ext cx="7920880" cy="4248472"/>
          </a:xfrm>
        </p:spPr>
        <p:txBody>
          <a:bodyPr/>
          <a:lstStyle/>
          <a:p>
            <a:pPr>
              <a:defRPr/>
            </a:pPr>
            <a:r>
              <a:rPr lang="tr-TR" sz="3200" b="0" dirty="0" smtClean="0"/>
              <a:t>   Çocuk </a:t>
            </a:r>
            <a:r>
              <a:rPr lang="tr-TR" sz="3200" b="0" dirty="0"/>
              <a:t>başkalarının yanında kesinlikle eleştirilmemelidir</a:t>
            </a:r>
            <a:r>
              <a:rPr lang="tr-TR" sz="3200" b="0" dirty="0" smtClean="0"/>
              <a:t>.</a:t>
            </a:r>
            <a:endParaRPr lang="tr-TR" sz="3200" b="0" dirty="0"/>
          </a:p>
          <a:p>
            <a:pPr>
              <a:defRPr/>
            </a:pPr>
            <a:r>
              <a:rPr lang="tr-TR" sz="3200" b="0" dirty="0" smtClean="0"/>
              <a:t>   Kardeşi </a:t>
            </a:r>
            <a:r>
              <a:rPr lang="tr-TR" sz="3200" b="0" dirty="0"/>
              <a:t>ve başkaları ile kıyaslanmamalıdır.</a:t>
            </a:r>
          </a:p>
          <a:p>
            <a:pPr>
              <a:defRPr/>
            </a:pPr>
            <a:endParaRPr lang="tr-TR" sz="2400" b="1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21291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E8EEDD-0DF9-4AB4-A8B3-D3E46903DACB}" type="slidenum">
              <a:rPr lang="tr-TR"/>
              <a:pPr>
                <a:defRPr/>
              </a:pPr>
              <a:t>22</a:t>
            </a:fld>
            <a:endParaRPr lang="tr-TR"/>
          </a:p>
        </p:txBody>
      </p:sp>
      <p:sp>
        <p:nvSpPr>
          <p:cNvPr id="15360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11560" y="1268413"/>
            <a:ext cx="7618040" cy="4525962"/>
          </a:xfrm>
        </p:spPr>
        <p:txBody>
          <a:bodyPr/>
          <a:lstStyle/>
          <a:p>
            <a:pPr>
              <a:defRPr/>
            </a:pPr>
            <a:endParaRPr lang="tr-TR" sz="3200" b="0" dirty="0" smtClean="0"/>
          </a:p>
          <a:p>
            <a:pPr algn="just">
              <a:defRPr/>
            </a:pPr>
            <a:r>
              <a:rPr lang="tr-TR" sz="3200" b="0" dirty="0"/>
              <a:t> </a:t>
            </a:r>
            <a:r>
              <a:rPr lang="tr-TR" sz="3200" b="0" dirty="0" smtClean="0"/>
              <a:t>  Çocuğa inanın ve güvenin. Ondan iyi şeyler beklerseniz, iyi şeyler görürsünüz</a:t>
            </a:r>
            <a:r>
              <a:rPr lang="tr-TR" sz="3500" b="1" dirty="0" smtClean="0"/>
              <a:t>.</a:t>
            </a:r>
          </a:p>
          <a:p>
            <a:pPr algn="just">
              <a:defRPr/>
            </a:pPr>
            <a:endParaRPr lang="tr-TR" sz="3500" b="1" dirty="0" smtClean="0"/>
          </a:p>
        </p:txBody>
      </p:sp>
    </p:spTree>
    <p:extLst>
      <p:ext uri="{BB962C8B-B14F-4D97-AF65-F5344CB8AC3E}">
        <p14:creationId xmlns:p14="http://schemas.microsoft.com/office/powerpoint/2010/main" val="807121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41C2D8-F5B0-4E95-94EB-0089A7E17C6A}" type="slidenum">
              <a:rPr lang="tr-TR"/>
              <a:pPr>
                <a:defRPr/>
              </a:pPr>
              <a:t>23</a:t>
            </a:fld>
            <a:endParaRPr lang="tr-TR"/>
          </a:p>
        </p:txBody>
      </p:sp>
      <p:sp>
        <p:nvSpPr>
          <p:cNvPr id="15565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07504" y="1340768"/>
            <a:ext cx="8229600" cy="4237931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sz="3200" b="0" dirty="0" smtClean="0"/>
              <a:t>    Evde kurallar olmalı. Televizyon saatleri herkes tarafından belirlenmeli ve buna uyulmalı. </a:t>
            </a:r>
          </a:p>
        </p:txBody>
      </p:sp>
    </p:spTree>
    <p:extLst>
      <p:ext uri="{BB962C8B-B14F-4D97-AF65-F5344CB8AC3E}">
        <p14:creationId xmlns:p14="http://schemas.microsoft.com/office/powerpoint/2010/main" val="1291145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4D5C8D-3905-40FA-9DA6-921B9FA8B530}" type="slidenum">
              <a:rPr lang="tr-TR"/>
              <a:pPr>
                <a:defRPr/>
              </a:pPr>
              <a:t>24</a:t>
            </a:fld>
            <a:endParaRPr lang="tr-TR"/>
          </a:p>
        </p:txBody>
      </p:sp>
      <p:sp>
        <p:nvSpPr>
          <p:cNvPr id="15667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51520" y="1124744"/>
            <a:ext cx="8229600" cy="4525963"/>
          </a:xfrm>
        </p:spPr>
        <p:txBody>
          <a:bodyPr/>
          <a:lstStyle/>
          <a:p>
            <a:pPr algn="just">
              <a:defRPr/>
            </a:pPr>
            <a:r>
              <a:rPr lang="tr-TR" sz="3500" b="0" dirty="0"/>
              <a:t> </a:t>
            </a:r>
            <a:r>
              <a:rPr lang="tr-TR" sz="3500" b="0" dirty="0" smtClean="0"/>
              <a:t>  </a:t>
            </a:r>
            <a:r>
              <a:rPr lang="tr-TR" sz="3200" b="0" dirty="0" smtClean="0"/>
              <a:t>Çocuğun hatalarını fazla büyütmeyin,  hatalarını birlikte tartışın ve doğruyu bulması için ona rehberlik edin. Çocuğun doğrularına değer gösterin. Fikirlerini dinleyin ve önem verdiğinizi hissettirin.</a:t>
            </a:r>
          </a:p>
        </p:txBody>
      </p:sp>
    </p:spTree>
    <p:extLst>
      <p:ext uri="{BB962C8B-B14F-4D97-AF65-F5344CB8AC3E}">
        <p14:creationId xmlns:p14="http://schemas.microsoft.com/office/powerpoint/2010/main" val="3207481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ABDED9-C4BE-485C-9E8B-1CC013E029B3}" type="slidenum">
              <a:rPr lang="tr-TR"/>
              <a:pPr>
                <a:defRPr/>
              </a:pPr>
              <a:t>25</a:t>
            </a:fld>
            <a:endParaRPr lang="tr-TR"/>
          </a:p>
        </p:txBody>
      </p:sp>
      <p:sp>
        <p:nvSpPr>
          <p:cNvPr id="16589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79512" y="404664"/>
            <a:ext cx="7632848" cy="45259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sz="3200" b="0" dirty="0" smtClean="0"/>
              <a:t>   </a:t>
            </a:r>
          </a:p>
          <a:p>
            <a:pPr>
              <a:defRPr/>
            </a:pPr>
            <a:endParaRPr lang="tr-TR" sz="3200" b="0" dirty="0"/>
          </a:p>
          <a:p>
            <a:pPr algn="just">
              <a:defRPr/>
            </a:pPr>
            <a:r>
              <a:rPr lang="tr-TR" sz="3200" b="0" dirty="0" smtClean="0"/>
              <a:t>   Stresli ve kaygıları olduğu zamanlarda.  Onu üzen, rahatsız eden şeyleri anlamaya çalışın. </a:t>
            </a:r>
          </a:p>
        </p:txBody>
      </p:sp>
    </p:spTree>
    <p:extLst>
      <p:ext uri="{BB962C8B-B14F-4D97-AF65-F5344CB8AC3E}">
        <p14:creationId xmlns:p14="http://schemas.microsoft.com/office/powerpoint/2010/main" val="3058371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09569D-0E3F-4263-8039-F23E479FEA51}" type="slidenum">
              <a:rPr lang="tr-TR"/>
              <a:pPr>
                <a:defRPr/>
              </a:pPr>
              <a:t>26</a:t>
            </a:fld>
            <a:endParaRPr lang="tr-TR"/>
          </a:p>
        </p:txBody>
      </p:sp>
      <p:sp>
        <p:nvSpPr>
          <p:cNvPr id="16998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539552" y="1600200"/>
            <a:ext cx="7690048" cy="4525963"/>
          </a:xfrm>
        </p:spPr>
        <p:txBody>
          <a:bodyPr>
            <a:normAutofit/>
          </a:bodyPr>
          <a:lstStyle/>
          <a:p>
            <a:pPr algn="just">
              <a:defRPr/>
            </a:pPr>
            <a:r>
              <a:rPr lang="tr-TR" sz="3200" b="0" dirty="0"/>
              <a:t> </a:t>
            </a:r>
            <a:r>
              <a:rPr lang="tr-TR" sz="3200" b="0" dirty="0" smtClean="0"/>
              <a:t>  Kardeşi ile arasını düzeltmesi için uygun ortam hazırlayın. Abiden çocuğu kazanması için gerekirse fedakarlık isteyin</a:t>
            </a:r>
          </a:p>
        </p:txBody>
      </p:sp>
    </p:spTree>
    <p:extLst>
      <p:ext uri="{BB962C8B-B14F-4D97-AF65-F5344CB8AC3E}">
        <p14:creationId xmlns:p14="http://schemas.microsoft.com/office/powerpoint/2010/main" val="3881199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7" name="Rectangle 9"/>
          <p:cNvSpPr>
            <a:spLocks noGrp="1" noChangeArrowheads="1"/>
          </p:cNvSpPr>
          <p:nvPr>
            <p:ph/>
          </p:nvPr>
        </p:nvSpPr>
        <p:spPr/>
        <p:txBody>
          <a:bodyPr/>
          <a:lstStyle/>
          <a:p>
            <a:pPr>
              <a:defRPr/>
            </a:pPr>
            <a:endParaRPr lang="tr-TR" smtClean="0"/>
          </a:p>
        </p:txBody>
      </p:sp>
      <p:sp>
        <p:nvSpPr>
          <p:cNvPr id="7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77CFA1-30C9-474E-A459-A011C9ACCC85}" type="slidenum">
              <a:rPr lang="tr-TR"/>
              <a:pPr>
                <a:defRPr/>
              </a:pPr>
              <a:t>27</a:t>
            </a:fld>
            <a:endParaRPr lang="tr-TR"/>
          </a:p>
        </p:txBody>
      </p:sp>
      <p:sp>
        <p:nvSpPr>
          <p:cNvPr id="123907" name="WordArt 5" descr="Paspas"/>
          <p:cNvSpPr>
            <a:spLocks noChangeArrowheads="1" noChangeShapeType="1" noTextEdit="1"/>
          </p:cNvSpPr>
          <p:nvPr/>
        </p:nvSpPr>
        <p:spPr bwMode="auto">
          <a:xfrm>
            <a:off x="1187450" y="260350"/>
            <a:ext cx="6553200" cy="30972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tr-TR" sz="4000" kern="10">
                <a:ln w="9525"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latin typeface="Arial Black"/>
              </a:rPr>
              <a:t>DİNLEDİĞİNİZ İÇİN</a:t>
            </a:r>
          </a:p>
          <a:p>
            <a:pPr algn="ctr"/>
            <a:r>
              <a:rPr lang="tr-TR" sz="4000" kern="10">
                <a:ln w="9525"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latin typeface="Arial Black"/>
              </a:rPr>
              <a:t>TEŞEKÜR EDERİM</a:t>
            </a:r>
          </a:p>
        </p:txBody>
      </p:sp>
      <p:pic>
        <p:nvPicPr>
          <p:cNvPr id="171014" name="SÜPER BABA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6921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764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54993" fill="hold"/>
                                        <p:tgtEl>
                                          <p:spTgt spid="1710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71014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23528" y="1599713"/>
            <a:ext cx="2016224" cy="2088231"/>
          </a:xfrm>
        </p:spPr>
        <p:txBody>
          <a:bodyPr>
            <a:normAutofit lnSpcReduction="10000"/>
          </a:bodyPr>
          <a:lstStyle/>
          <a:p>
            <a:pPr algn="ctr"/>
            <a:endParaRPr kumimoji="1" lang="tr-TR" sz="2400" b="1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/>
            <a:endParaRPr kumimoji="1" lang="tr-TR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/>
            <a:r>
              <a:rPr kumimoji="1" lang="tr-TR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ÇOK</a:t>
            </a:r>
            <a:r>
              <a:rPr kumimoji="1" lang="tr-TR" sz="2400" dirty="0" smtClean="0"/>
              <a:t> </a:t>
            </a:r>
            <a:r>
              <a:rPr kumimoji="1" lang="tr-TR" sz="2400" dirty="0"/>
              <a:t>ÇALIŞMAK DEĞİL</a:t>
            </a:r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7020272" y="2060848"/>
            <a:ext cx="15841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kumimoji="1" lang="tr-TR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ETKİLİ</a:t>
            </a:r>
            <a:r>
              <a:rPr kumimoji="1" lang="tr-TR" sz="2400" b="1" dirty="0"/>
              <a:t> ÇALIŞMAK GEREKİR</a:t>
            </a:r>
          </a:p>
        </p:txBody>
      </p:sp>
      <p:pic>
        <p:nvPicPr>
          <p:cNvPr id="5" name="Picture 3" descr="PE01832_"/>
          <p:cNvPicPr>
            <a:picLocks noChangeAspect="1" noChangeArrowheads="1"/>
          </p:cNvPicPr>
          <p:nvPr/>
        </p:nvPicPr>
        <p:blipFill>
          <a:blip r:embed="rId2" cstate="print">
            <a:lum contrast="-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5756" y="908720"/>
            <a:ext cx="3672408" cy="4392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" name="Dikdörtgen 5"/>
          <p:cNvSpPr/>
          <p:nvPr/>
        </p:nvSpPr>
        <p:spPr>
          <a:xfrm>
            <a:off x="2195736" y="548109"/>
            <a:ext cx="40324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 smtClean="0">
                <a:solidFill>
                  <a:schemeClr val="tx2"/>
                </a:solidFill>
                <a:latin typeface="Monotype Corsiva" pitchFamily="66" charset="0"/>
              </a:rPr>
              <a:t>BAŞARILI</a:t>
            </a:r>
            <a:r>
              <a:rPr lang="tr-TR" sz="2800" b="1" dirty="0" smtClean="0">
                <a:solidFill>
                  <a:srgbClr val="FFFF00"/>
                </a:solidFill>
                <a:latin typeface="Monotype Corsiva" pitchFamily="66" charset="0"/>
              </a:rPr>
              <a:t> </a:t>
            </a:r>
            <a:r>
              <a:rPr kumimoji="1" lang="tr-TR" sz="2800" b="1" dirty="0" smtClean="0">
                <a:solidFill>
                  <a:schemeClr val="tx2"/>
                </a:solidFill>
              </a:rPr>
              <a:t> </a:t>
            </a:r>
            <a:r>
              <a:rPr lang="tr-TR" sz="2800" b="1" dirty="0" smtClean="0">
                <a:solidFill>
                  <a:schemeClr val="tx2"/>
                </a:solidFill>
                <a:latin typeface="Monotype Corsiva" pitchFamily="66" charset="0"/>
              </a:rPr>
              <a:t>OLMAK</a:t>
            </a:r>
            <a:r>
              <a:rPr kumimoji="1" lang="tr-TR" sz="2800" b="1" dirty="0" smtClean="0">
                <a:solidFill>
                  <a:schemeClr val="tx2"/>
                </a:solidFill>
              </a:rPr>
              <a:t> </a:t>
            </a:r>
            <a:r>
              <a:rPr lang="tr-TR" sz="2800" b="1" dirty="0" smtClean="0">
                <a:solidFill>
                  <a:schemeClr val="tx2"/>
                </a:solidFill>
                <a:latin typeface="Monotype Corsiva" pitchFamily="66" charset="0"/>
              </a:rPr>
              <a:t>İÇİN</a:t>
            </a:r>
            <a:endParaRPr lang="tr-TR" sz="2800" b="1" dirty="0"/>
          </a:p>
        </p:txBody>
      </p:sp>
    </p:spTree>
    <p:extLst>
      <p:ext uri="{BB962C8B-B14F-4D97-AF65-F5344CB8AC3E}">
        <p14:creationId xmlns:p14="http://schemas.microsoft.com/office/powerpoint/2010/main" val="3182336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BC9A8B-C4D1-48BD-865F-BBFB2A7347DF}" type="slidenum">
              <a:rPr lang="tr-TR"/>
              <a:pPr>
                <a:defRPr/>
              </a:pPr>
              <a:t>4</a:t>
            </a:fld>
            <a:endParaRPr lang="tr-TR"/>
          </a:p>
        </p:txBody>
      </p:sp>
      <p:grpSp>
        <p:nvGrpSpPr>
          <p:cNvPr id="88067" name="Group 12"/>
          <p:cNvGrpSpPr>
            <a:grpSpLocks/>
          </p:cNvGrpSpPr>
          <p:nvPr/>
        </p:nvGrpSpPr>
        <p:grpSpPr bwMode="auto">
          <a:xfrm>
            <a:off x="265113" y="457200"/>
            <a:ext cx="8345487" cy="5780088"/>
            <a:chOff x="167" y="288"/>
            <a:chExt cx="5257" cy="3641"/>
          </a:xfrm>
        </p:grpSpPr>
        <p:sp>
          <p:nvSpPr>
            <p:cNvPr id="88068" name="Rectangle 2"/>
            <p:cNvSpPr>
              <a:spLocks noChangeArrowheads="1"/>
            </p:cNvSpPr>
            <p:nvPr/>
          </p:nvSpPr>
          <p:spPr bwMode="auto">
            <a:xfrm>
              <a:off x="384" y="288"/>
              <a:ext cx="5040" cy="5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1" hangingPunct="1"/>
              <a:r>
                <a:rPr lang="tr-TR" sz="5000" b="1">
                  <a:solidFill>
                    <a:schemeClr val="tx2"/>
                  </a:solidFill>
                </a:rPr>
                <a:t>PLANLI ÇALIŞMAK</a:t>
              </a:r>
            </a:p>
          </p:txBody>
        </p:sp>
        <p:pic>
          <p:nvPicPr>
            <p:cNvPr id="88069" name="Picture 3" descr="BD09278_"/>
            <p:cNvPicPr>
              <a:picLocks noChangeAspect="1" noChangeArrowheads="1"/>
            </p:cNvPicPr>
            <p:nvPr/>
          </p:nvPicPr>
          <p:blipFill>
            <a:blip r:embed="rId2" cstate="print">
              <a:lum bright="-24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7" y="935"/>
              <a:ext cx="1352" cy="10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grpSp>
          <p:nvGrpSpPr>
            <p:cNvPr id="88070" name="Group 4"/>
            <p:cNvGrpSpPr>
              <a:grpSpLocks/>
            </p:cNvGrpSpPr>
            <p:nvPr/>
          </p:nvGrpSpPr>
          <p:grpSpPr bwMode="auto">
            <a:xfrm>
              <a:off x="1633" y="1285"/>
              <a:ext cx="2447" cy="2417"/>
              <a:chOff x="228" y="2160"/>
              <a:chExt cx="1500" cy="1488"/>
            </a:xfrm>
          </p:grpSpPr>
          <p:sp>
            <p:nvSpPr>
              <p:cNvPr id="131077" name="AutoShape 5"/>
              <p:cNvSpPr>
                <a:spLocks noChangeArrowheads="1"/>
              </p:cNvSpPr>
              <p:nvPr/>
            </p:nvSpPr>
            <p:spPr bwMode="auto">
              <a:xfrm flipH="1">
                <a:off x="240" y="2160"/>
                <a:ext cx="1488" cy="1488"/>
              </a:xfrm>
              <a:custGeom>
                <a:avLst/>
                <a:gdLst>
                  <a:gd name="G0" fmla="+- -5898240 0 0"/>
                  <a:gd name="G1" fmla="+- -10616832 0 0"/>
                  <a:gd name="G2" fmla="+- -5898240 0 -10616832"/>
                  <a:gd name="G3" fmla="+- 10800 0 0"/>
                  <a:gd name="G4" fmla="+- 0 0 -5898240"/>
                  <a:gd name="T0" fmla="*/ 360 256 1"/>
                  <a:gd name="T1" fmla="*/ 0 256 1"/>
                  <a:gd name="G5" fmla="+- G2 T0 T1"/>
                  <a:gd name="G6" fmla="?: G2 G2 G5"/>
                  <a:gd name="G7" fmla="+- 0 0 G6"/>
                  <a:gd name="G8" fmla="+- 8100 0 0"/>
                  <a:gd name="G9" fmla="+- 0 0 -10616832"/>
                  <a:gd name="G10" fmla="+- 8100 0 2700"/>
                  <a:gd name="G11" fmla="cos G10 -5898240"/>
                  <a:gd name="G12" fmla="sin G10 -5898240"/>
                  <a:gd name="G13" fmla="cos 13500 -5898240"/>
                  <a:gd name="G14" fmla="sin 13500 -5898240"/>
                  <a:gd name="G15" fmla="+- G11 10800 0"/>
                  <a:gd name="G16" fmla="+- G12 10800 0"/>
                  <a:gd name="G17" fmla="+- G13 10800 0"/>
                  <a:gd name="G18" fmla="+- G14 10800 0"/>
                  <a:gd name="G19" fmla="*/ 8100 1 2"/>
                  <a:gd name="G20" fmla="+- G19 5400 0"/>
                  <a:gd name="G21" fmla="cos G20 -5898240"/>
                  <a:gd name="G22" fmla="sin G20 -5898240"/>
                  <a:gd name="G23" fmla="+- G21 10800 0"/>
                  <a:gd name="G24" fmla="+- G12 G23 G22"/>
                  <a:gd name="G25" fmla="+- G22 G23 G11"/>
                  <a:gd name="G26" fmla="cos 10800 -5898240"/>
                  <a:gd name="G27" fmla="sin 10800 -5898240"/>
                  <a:gd name="G28" fmla="cos 8100 -5898240"/>
                  <a:gd name="G29" fmla="sin 8100 -5898240"/>
                  <a:gd name="G30" fmla="+- G26 10800 0"/>
                  <a:gd name="G31" fmla="+- G27 10800 0"/>
                  <a:gd name="G32" fmla="+- G28 10800 0"/>
                  <a:gd name="G33" fmla="+- G29 10800 0"/>
                  <a:gd name="G34" fmla="+- G19 5400 0"/>
                  <a:gd name="G35" fmla="cos G34 -10616832"/>
                  <a:gd name="G36" fmla="sin G34 -10616832"/>
                  <a:gd name="G37" fmla="+/ -10616832 -5898240 2"/>
                  <a:gd name="T2" fmla="*/ 180 256 1"/>
                  <a:gd name="T3" fmla="*/ 0 256 1"/>
                  <a:gd name="G38" fmla="+- G37 T2 T3"/>
                  <a:gd name="G39" fmla="?: G2 G37 G38"/>
                  <a:gd name="G40" fmla="cos 10800 G39"/>
                  <a:gd name="G41" fmla="sin 10800 G39"/>
                  <a:gd name="G42" fmla="cos 8100 G39"/>
                  <a:gd name="G43" fmla="sin 8100 G39"/>
                  <a:gd name="G44" fmla="+- G40 10800 0"/>
                  <a:gd name="G45" fmla="+- G41 10800 0"/>
                  <a:gd name="G46" fmla="+- G42 10800 0"/>
                  <a:gd name="G47" fmla="+- G43 10800 0"/>
                  <a:gd name="G48" fmla="+- G35 10800 0"/>
                  <a:gd name="G49" fmla="+- G36 10800 0"/>
                  <a:gd name="T4" fmla="*/ 4451 w 21600"/>
                  <a:gd name="T5" fmla="*/ 2062 h 21600"/>
                  <a:gd name="T6" fmla="*/ 1812 w 21600"/>
                  <a:gd name="T7" fmla="*/ 7879 h 21600"/>
                  <a:gd name="T8" fmla="*/ 6038 w 21600"/>
                  <a:gd name="T9" fmla="*/ 4246 h 21600"/>
                  <a:gd name="T10" fmla="*/ 10799 w 21600"/>
                  <a:gd name="T11" fmla="*/ -2700 h 21600"/>
                  <a:gd name="T12" fmla="*/ 14849 w 21600"/>
                  <a:gd name="T13" fmla="*/ 1350 h 21600"/>
                  <a:gd name="T14" fmla="*/ 10799 w 21600"/>
                  <a:gd name="T15" fmla="*/ 5400 h 21600"/>
                  <a:gd name="T16" fmla="*/ 3163 w 21600"/>
                  <a:gd name="T17" fmla="*/ 3163 h 21600"/>
                  <a:gd name="T18" fmla="*/ 18437 w 21600"/>
                  <a:gd name="T19" fmla="*/ 18437 h 21600"/>
                </a:gdLst>
                <a:ahLst/>
                <a:cxnLst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10799" y="2700"/>
                    </a:moveTo>
                    <a:cubicBezTo>
                      <a:pt x="7290" y="2700"/>
                      <a:pt x="4180" y="4959"/>
                      <a:pt x="3096" y="8296"/>
                    </a:cubicBezTo>
                    <a:lnTo>
                      <a:pt x="528" y="7462"/>
                    </a:lnTo>
                    <a:cubicBezTo>
                      <a:pt x="1974" y="3012"/>
                      <a:pt x="6121" y="0"/>
                      <a:pt x="10799" y="0"/>
                    </a:cubicBezTo>
                    <a:lnTo>
                      <a:pt x="10799" y="-2700"/>
                    </a:lnTo>
                    <a:lnTo>
                      <a:pt x="14849" y="1350"/>
                    </a:lnTo>
                    <a:lnTo>
                      <a:pt x="10799" y="5400"/>
                    </a:lnTo>
                    <a:lnTo>
                      <a:pt x="10799" y="2700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>
                <a:miter lim="800000"/>
                <a:headEnd type="none" w="sm" len="sm"/>
                <a:tailEnd type="none" w="sm" len="sm"/>
              </a:ln>
              <a:effectLst/>
              <a:scene3d>
                <a:camera prst="legacyObliqueTopRight"/>
                <a:lightRig rig="legacyFlat2" dir="t"/>
              </a:scene3d>
              <a:sp3d extrusionH="100000" prstMaterial="legacyMatte">
                <a:bevelT w="13500" h="13500" prst="angle"/>
                <a:bevelB w="13500" h="13500" prst="angle"/>
                <a:extrusionClr>
                  <a:schemeClr val="accent1"/>
                </a:extrusion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 anchorCtr="1">
                <a:flatTx/>
              </a:bodyPr>
              <a:lstStyle/>
              <a:p>
                <a:pPr>
                  <a:defRPr/>
                </a:pPr>
                <a:r>
                  <a:rPr kumimoji="1" lang="tr-TR" sz="44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PLAN</a:t>
                </a:r>
              </a:p>
            </p:txBody>
          </p:sp>
          <p:sp>
            <p:nvSpPr>
              <p:cNvPr id="88073" name="AutoShape 6"/>
              <p:cNvSpPr>
                <a:spLocks noChangeArrowheads="1"/>
              </p:cNvSpPr>
              <p:nvPr/>
            </p:nvSpPr>
            <p:spPr bwMode="auto">
              <a:xfrm flipH="1">
                <a:off x="240" y="2160"/>
                <a:ext cx="1488" cy="1488"/>
              </a:xfrm>
              <a:custGeom>
                <a:avLst/>
                <a:gdLst>
                  <a:gd name="T0" fmla="*/ 441 w 21600"/>
                  <a:gd name="T1" fmla="*/ 1424 h 21600"/>
                  <a:gd name="T2" fmla="*/ 879 w 21600"/>
                  <a:gd name="T3" fmla="*/ 1381 h 21600"/>
                  <a:gd name="T4" fmla="*/ 517 w 21600"/>
                  <a:gd name="T5" fmla="*/ 1254 h 21600"/>
                  <a:gd name="T6" fmla="*/ -61 w 21600"/>
                  <a:gd name="T7" fmla="*/ 1209 h 21600"/>
                  <a:gd name="T8" fmla="*/ 41 w 21600"/>
                  <a:gd name="T9" fmla="*/ 828 h 21600"/>
                  <a:gd name="T10" fmla="*/ 422 w 21600"/>
                  <a:gd name="T11" fmla="*/ 930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65 w 21600"/>
                  <a:gd name="T19" fmla="*/ 3165 h 21600"/>
                  <a:gd name="T20" fmla="*/ 18435 w 21600"/>
                  <a:gd name="T21" fmla="*/ 18435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3785" y="14850"/>
                    </a:moveTo>
                    <a:cubicBezTo>
                      <a:pt x="5232" y="17356"/>
                      <a:pt x="7906" y="18900"/>
                      <a:pt x="10800" y="18900"/>
                    </a:cubicBezTo>
                    <a:cubicBezTo>
                      <a:pt x="11366" y="18899"/>
                      <a:pt x="11930" y="18840"/>
                      <a:pt x="12484" y="18722"/>
                    </a:cubicBezTo>
                    <a:lnTo>
                      <a:pt x="13045" y="21363"/>
                    </a:lnTo>
                    <a:cubicBezTo>
                      <a:pt x="12307" y="21520"/>
                      <a:pt x="11554" y="21599"/>
                      <a:pt x="10800" y="21600"/>
                    </a:cubicBezTo>
                    <a:cubicBezTo>
                      <a:pt x="6941" y="21600"/>
                      <a:pt x="3376" y="19541"/>
                      <a:pt x="1446" y="16200"/>
                    </a:cubicBezTo>
                    <a:lnTo>
                      <a:pt x="-892" y="17550"/>
                    </a:lnTo>
                    <a:lnTo>
                      <a:pt x="591" y="12018"/>
                    </a:lnTo>
                    <a:lnTo>
                      <a:pt x="6123" y="13500"/>
                    </a:lnTo>
                    <a:lnTo>
                      <a:pt x="3785" y="1485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round/>
                <a:headEnd/>
                <a:tailEnd/>
              </a:ln>
              <a:effectLst/>
              <a:scene3d>
                <a:camera prst="legacyObliqueTopRight"/>
                <a:lightRig rig="legacyFlat2" dir="t"/>
              </a:scene3d>
              <a:sp3d extrusionH="100000" prstMaterial="legacyMatte">
                <a:bevelT w="13500" h="13500" prst="angle"/>
                <a:bevelB w="13500" h="13500" prst="angle"/>
                <a:extrusionClr>
                  <a:schemeClr val="accent2"/>
                </a:extrusion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 anchorCtr="1">
                <a:flatTx/>
              </a:bodyPr>
              <a:lstStyle/>
              <a:p>
                <a:endParaRPr lang="tr-TR"/>
              </a:p>
            </p:txBody>
          </p:sp>
          <p:sp>
            <p:nvSpPr>
              <p:cNvPr id="88074" name="AutoShape 7"/>
              <p:cNvSpPr>
                <a:spLocks noChangeArrowheads="1"/>
              </p:cNvSpPr>
              <p:nvPr/>
            </p:nvSpPr>
            <p:spPr bwMode="auto">
              <a:xfrm flipH="1">
                <a:off x="240" y="2160"/>
                <a:ext cx="1488" cy="1488"/>
              </a:xfrm>
              <a:custGeom>
                <a:avLst/>
                <a:gdLst>
                  <a:gd name="T0" fmla="*/ 1484 w 21600"/>
                  <a:gd name="T1" fmla="*/ 666 h 21600"/>
                  <a:gd name="T2" fmla="*/ 1228 w 21600"/>
                  <a:gd name="T3" fmla="*/ 308 h 21600"/>
                  <a:gd name="T4" fmla="*/ 1299 w 21600"/>
                  <a:gd name="T5" fmla="*/ 686 h 21600"/>
                  <a:gd name="T6" fmla="*/ 1549 w 21600"/>
                  <a:gd name="T7" fmla="*/ 1209 h 21600"/>
                  <a:gd name="T8" fmla="*/ 1168 w 21600"/>
                  <a:gd name="T9" fmla="*/ 1311 h 21600"/>
                  <a:gd name="T10" fmla="*/ 1066 w 21600"/>
                  <a:gd name="T11" fmla="*/ 930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65 w 21600"/>
                  <a:gd name="T19" fmla="*/ 3165 h 21600"/>
                  <a:gd name="T20" fmla="*/ 18435 w 21600"/>
                  <a:gd name="T21" fmla="*/ 18435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17814" y="14849"/>
                    </a:moveTo>
                    <a:cubicBezTo>
                      <a:pt x="18525" y="13618"/>
                      <a:pt x="18900" y="12221"/>
                      <a:pt x="18900" y="10800"/>
                    </a:cubicBezTo>
                    <a:cubicBezTo>
                      <a:pt x="18900" y="8798"/>
                      <a:pt x="18158" y="6867"/>
                      <a:pt x="16819" y="5380"/>
                    </a:cubicBezTo>
                    <a:lnTo>
                      <a:pt x="18825" y="3573"/>
                    </a:lnTo>
                    <a:cubicBezTo>
                      <a:pt x="20611" y="5556"/>
                      <a:pt x="21600" y="8131"/>
                      <a:pt x="21600" y="10800"/>
                    </a:cubicBezTo>
                    <a:cubicBezTo>
                      <a:pt x="21600" y="12695"/>
                      <a:pt x="21100" y="14558"/>
                      <a:pt x="20153" y="16199"/>
                    </a:cubicBezTo>
                    <a:lnTo>
                      <a:pt x="22491" y="17549"/>
                    </a:lnTo>
                    <a:lnTo>
                      <a:pt x="16958" y="19031"/>
                    </a:lnTo>
                    <a:lnTo>
                      <a:pt x="15476" y="13499"/>
                    </a:lnTo>
                    <a:lnTo>
                      <a:pt x="17814" y="14849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round/>
                <a:headEnd/>
                <a:tailEnd/>
              </a:ln>
              <a:effectLst/>
              <a:scene3d>
                <a:camera prst="legacyObliqueTopRight"/>
                <a:lightRig rig="legacyFlat2" dir="t"/>
              </a:scene3d>
              <a:sp3d extrusionH="100000" prstMaterial="legacyMatte">
                <a:bevelT w="13500" h="13500" prst="angle"/>
                <a:bevelB w="13500" h="13500" prst="angle"/>
                <a:extrusionClr>
                  <a:schemeClr val="bg2"/>
                </a:extrusion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 anchorCtr="1">
                <a:flatTx/>
              </a:bodyPr>
              <a:lstStyle/>
              <a:p>
                <a:endParaRPr lang="tr-TR"/>
              </a:p>
            </p:txBody>
          </p:sp>
          <p:sp>
            <p:nvSpPr>
              <p:cNvPr id="131080" name="Text Box 8"/>
              <p:cNvSpPr txBox="1">
                <a:spLocks noChangeArrowheads="1"/>
              </p:cNvSpPr>
              <p:nvPr/>
            </p:nvSpPr>
            <p:spPr bwMode="auto">
              <a:xfrm rot="1881945">
                <a:off x="1158" y="2245"/>
                <a:ext cx="336" cy="1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tIns="137160" anchor="ctr">
                <a:spAutoFit/>
              </a:bodyPr>
              <a:lstStyle/>
              <a:p>
                <a:pPr algn="ctr">
                  <a:defRPr/>
                </a:pPr>
                <a:r>
                  <a:rPr kumimoji="1" lang="tr-TR" sz="1800" b="1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AYLIK</a:t>
                </a:r>
              </a:p>
            </p:txBody>
          </p:sp>
          <p:sp>
            <p:nvSpPr>
              <p:cNvPr id="131081" name="Text Box 9"/>
              <p:cNvSpPr txBox="1">
                <a:spLocks noChangeArrowheads="1"/>
              </p:cNvSpPr>
              <p:nvPr/>
            </p:nvSpPr>
            <p:spPr bwMode="auto">
              <a:xfrm rot="-5079371">
                <a:off x="91" y="2764"/>
                <a:ext cx="451" cy="1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tIns="137160" anchor="ctr">
                <a:spAutoFit/>
              </a:bodyPr>
              <a:lstStyle/>
              <a:p>
                <a:pPr algn="ctr">
                  <a:defRPr/>
                </a:pPr>
                <a:r>
                  <a:rPr kumimoji="1" lang="tr-TR" sz="1800" b="1">
                    <a:solidFill>
                      <a:srgbClr val="00FF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GÜNLÜK</a:t>
                </a:r>
              </a:p>
            </p:txBody>
          </p:sp>
          <p:sp>
            <p:nvSpPr>
              <p:cNvPr id="131082" name="Text Box 10"/>
              <p:cNvSpPr txBox="1">
                <a:spLocks noChangeArrowheads="1"/>
              </p:cNvSpPr>
              <p:nvPr/>
            </p:nvSpPr>
            <p:spPr bwMode="auto">
              <a:xfrm rot="-1941150">
                <a:off x="1062" y="3346"/>
                <a:ext cx="512" cy="1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tIns="137160" anchor="ctr">
                <a:spAutoFit/>
              </a:bodyPr>
              <a:lstStyle/>
              <a:p>
                <a:pPr algn="ctr">
                  <a:defRPr/>
                </a:pPr>
                <a:r>
                  <a:rPr kumimoji="1" lang="tr-TR" sz="1800" b="1">
                    <a:solidFill>
                      <a:srgbClr val="FF33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HAFTALIK</a:t>
                </a:r>
              </a:p>
            </p:txBody>
          </p:sp>
        </p:grpSp>
        <p:pic>
          <p:nvPicPr>
            <p:cNvPr id="88071" name="Picture 11" descr="BD04924_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80" y="2709"/>
              <a:ext cx="904" cy="1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555581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4D41C7-9573-426E-AE0C-808F090D2E6D}" type="slidenum">
              <a:rPr lang="tr-TR"/>
              <a:pPr>
                <a:defRPr/>
              </a:pPr>
              <a:t>5</a:t>
            </a:fld>
            <a:endParaRPr lang="tr-TR"/>
          </a:p>
        </p:txBody>
      </p:sp>
      <p:sp>
        <p:nvSpPr>
          <p:cNvPr id="16793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052736"/>
            <a:ext cx="8229600" cy="438194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defRPr/>
            </a:pPr>
            <a:r>
              <a:rPr lang="tr-TR" sz="3200" b="0" dirty="0" smtClean="0"/>
              <a:t>   Çocuğunuzun dikkat süresini ve yoğunluğunu geliştirmek için Fen, Türkçe gibi derslerde konuyu size de yüksek sesle okumasını ve anlatmasını isteyebilirsiniz. </a:t>
            </a:r>
          </a:p>
        </p:txBody>
      </p:sp>
    </p:spTree>
    <p:extLst>
      <p:ext uri="{BB962C8B-B14F-4D97-AF65-F5344CB8AC3E}">
        <p14:creationId xmlns:p14="http://schemas.microsoft.com/office/powerpoint/2010/main" val="2897442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822960" y="1100628"/>
            <a:ext cx="7637472" cy="3579849"/>
          </a:xfrm>
        </p:spPr>
        <p:txBody>
          <a:bodyPr>
            <a:normAutofit fontScale="70000" lnSpcReduction="20000"/>
          </a:bodyPr>
          <a:lstStyle/>
          <a:p>
            <a:r>
              <a:rPr lang="tr-TR" sz="2400" dirty="0" smtClean="0">
                <a:solidFill>
                  <a:srgbClr val="C00000"/>
                </a:solidFill>
              </a:rPr>
              <a:t>      </a:t>
            </a:r>
            <a:r>
              <a:rPr lang="tr-TR" sz="3800" dirty="0" smtClean="0">
                <a:solidFill>
                  <a:srgbClr val="C00000"/>
                </a:solidFill>
              </a:rPr>
              <a:t>VERİMLİ </a:t>
            </a:r>
            <a:r>
              <a:rPr lang="tr-TR" sz="3800" dirty="0">
                <a:solidFill>
                  <a:srgbClr val="C00000"/>
                </a:solidFill>
              </a:rPr>
              <a:t>DERS ÇALIŞMADA AİLELERE ÖNERİLER </a:t>
            </a:r>
          </a:p>
          <a:p>
            <a:pPr>
              <a:defRPr/>
            </a:pPr>
            <a:r>
              <a:rPr lang="tr-TR" sz="3800" b="0" dirty="0" smtClean="0"/>
              <a:t>    </a:t>
            </a:r>
          </a:p>
          <a:p>
            <a:pPr>
              <a:defRPr/>
            </a:pPr>
            <a:r>
              <a:rPr lang="tr-TR" sz="3800" dirty="0"/>
              <a:t> </a:t>
            </a:r>
            <a:r>
              <a:rPr lang="tr-TR" sz="3800" dirty="0" smtClean="0"/>
              <a:t>    Çocuğunuzun </a:t>
            </a:r>
            <a:r>
              <a:rPr lang="tr-TR" sz="3800" dirty="0"/>
              <a:t>Sadece tek iş yapmasını ve </a:t>
            </a:r>
            <a:r>
              <a:rPr lang="tr-TR" sz="3800" dirty="0" smtClean="0"/>
              <a:t>bütün dikkatini yaptığı </a:t>
            </a:r>
            <a:r>
              <a:rPr lang="tr-TR" sz="3800" dirty="0"/>
              <a:t>işe vermesini sağlayın. </a:t>
            </a:r>
          </a:p>
          <a:p>
            <a:pPr>
              <a:defRPr/>
            </a:pPr>
            <a:r>
              <a:rPr lang="tr-TR" sz="3800" dirty="0" smtClean="0"/>
              <a:t>     </a:t>
            </a:r>
          </a:p>
          <a:p>
            <a:pPr>
              <a:defRPr/>
            </a:pPr>
            <a:r>
              <a:rPr lang="tr-TR" sz="3800" b="0" dirty="0"/>
              <a:t> </a:t>
            </a:r>
            <a:r>
              <a:rPr lang="tr-TR" sz="3800" b="0" dirty="0" smtClean="0"/>
              <a:t>   </a:t>
            </a:r>
            <a:r>
              <a:rPr lang="tr-TR" sz="3800" dirty="0" smtClean="0"/>
              <a:t>Yaptığı işi sonuçlandırdığında elde edeceklerini düşündürün</a:t>
            </a:r>
          </a:p>
          <a:p>
            <a:pPr marL="18288" indent="0">
              <a:buNone/>
            </a:pPr>
            <a:r>
              <a:rPr lang="tr-TR" sz="2400" b="0" dirty="0" smtClean="0"/>
              <a:t> </a:t>
            </a:r>
            <a:endParaRPr lang="tr-TR" b="0" dirty="0"/>
          </a:p>
        </p:txBody>
      </p:sp>
    </p:spTree>
    <p:extLst>
      <p:ext uri="{BB962C8B-B14F-4D97-AF65-F5344CB8AC3E}">
        <p14:creationId xmlns:p14="http://schemas.microsoft.com/office/powerpoint/2010/main" val="552489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22960" y="764704"/>
            <a:ext cx="7520940" cy="3915773"/>
          </a:xfrm>
        </p:spPr>
        <p:txBody>
          <a:bodyPr>
            <a:normAutofit/>
          </a:bodyPr>
          <a:lstStyle/>
          <a:p>
            <a:r>
              <a:rPr lang="tr-TR" sz="2800" dirty="0" smtClean="0"/>
              <a:t>     Aileler çocuklarını okula göndermelidir. (Örneğin çocuğunu  keçi-koyun yayması için okulu göndermeyen ailelerimiz vardır)Yeni yönetmelikte  devamsızlık 10 gündür.</a:t>
            </a:r>
          </a:p>
          <a:p>
            <a:r>
              <a:rPr lang="tr-TR" sz="2800" dirty="0" smtClean="0"/>
              <a:t>    </a:t>
            </a:r>
          </a:p>
          <a:p>
            <a:r>
              <a:rPr lang="tr-TR" sz="2800" dirty="0"/>
              <a:t> </a:t>
            </a:r>
            <a:r>
              <a:rPr lang="tr-TR" sz="2800" dirty="0" smtClean="0"/>
              <a:t>   Anayasa 42: Hiç kimsenin eğitim-Öğretim hakkı engellenemez.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897057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628395" y="908720"/>
            <a:ext cx="8064896" cy="3243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defRPr/>
            </a:pPr>
            <a:endParaRPr lang="tr-TR" sz="3200" dirty="0" smtClean="0"/>
          </a:p>
          <a:p>
            <a:pPr>
              <a:lnSpc>
                <a:spcPct val="80000"/>
              </a:lnSpc>
              <a:defRPr/>
            </a:pPr>
            <a:r>
              <a:rPr lang="tr-TR" sz="3200" dirty="0" smtClean="0"/>
              <a:t>Çocuklara </a:t>
            </a:r>
            <a:r>
              <a:rPr lang="tr-TR" sz="3200" dirty="0"/>
              <a:t>sevgi ve güven dolu bir ev ortamı </a:t>
            </a:r>
            <a:r>
              <a:rPr lang="tr-TR" sz="3200" dirty="0" smtClean="0"/>
              <a:t>sunmak</a:t>
            </a:r>
            <a:endParaRPr lang="tr-TR" sz="3200" dirty="0"/>
          </a:p>
          <a:p>
            <a:pPr>
              <a:lnSpc>
                <a:spcPct val="80000"/>
              </a:lnSpc>
              <a:defRPr/>
            </a:pPr>
            <a:endParaRPr lang="tr-TR" sz="3200" dirty="0"/>
          </a:p>
          <a:p>
            <a:pPr>
              <a:lnSpc>
                <a:spcPct val="80000"/>
              </a:lnSpc>
              <a:defRPr/>
            </a:pPr>
            <a:endParaRPr lang="tr-TR" sz="3200" dirty="0"/>
          </a:p>
          <a:p>
            <a:pPr>
              <a:lnSpc>
                <a:spcPct val="80000"/>
              </a:lnSpc>
              <a:defRPr/>
            </a:pPr>
            <a:r>
              <a:rPr lang="tr-TR" sz="3200" dirty="0"/>
              <a:t>Çocuklara yaşlarına uygun bağımsızlıklar vermek, özgürlükler </a:t>
            </a:r>
            <a:r>
              <a:rPr lang="tr-TR" sz="3200" dirty="0" smtClean="0"/>
              <a:t>tanımak</a:t>
            </a:r>
            <a:endParaRPr lang="tr-TR" sz="3200" dirty="0"/>
          </a:p>
          <a:p>
            <a:pPr>
              <a:lnSpc>
                <a:spcPct val="80000"/>
              </a:lnSpc>
              <a:defRPr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767857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685801"/>
            <a:ext cx="7834064" cy="5479503"/>
          </a:xfrm>
        </p:spPr>
        <p:txBody>
          <a:bodyPr/>
          <a:lstStyle/>
          <a:p>
            <a:pPr algn="just">
              <a:lnSpc>
                <a:spcPct val="80000"/>
              </a:lnSpc>
              <a:buFont typeface="Monotype Sorts" pitchFamily="2" charset="2"/>
              <a:buNone/>
              <a:defRPr/>
            </a:pPr>
            <a:endParaRPr lang="tr-TR" sz="2400" b="0" dirty="0"/>
          </a:p>
          <a:p>
            <a:pPr marL="18288" indent="0" algn="just">
              <a:lnSpc>
                <a:spcPct val="80000"/>
              </a:lnSpc>
              <a:buNone/>
              <a:defRPr/>
            </a:pPr>
            <a:r>
              <a:rPr lang="tr-TR" sz="3200" b="0" dirty="0"/>
              <a:t>Mutsuz ve üzgün olduklarında </a:t>
            </a:r>
            <a:r>
              <a:rPr lang="tr-TR" sz="3200" b="0" dirty="0" smtClean="0"/>
              <a:t>çocuklarla konuşup onları cesaretlendirmeliyiz</a:t>
            </a:r>
          </a:p>
          <a:p>
            <a:pPr marL="18288" indent="0" algn="just">
              <a:lnSpc>
                <a:spcPct val="80000"/>
              </a:lnSpc>
              <a:buNone/>
              <a:defRPr/>
            </a:pPr>
            <a:endParaRPr lang="tr-TR" sz="3200" b="0" dirty="0"/>
          </a:p>
          <a:p>
            <a:pPr marL="18288" indent="0" algn="just">
              <a:lnSpc>
                <a:spcPct val="80000"/>
              </a:lnSpc>
              <a:buNone/>
              <a:defRPr/>
            </a:pPr>
            <a:r>
              <a:rPr lang="tr-TR" sz="3200" b="0" dirty="0" smtClean="0"/>
              <a:t>Kendisine </a:t>
            </a:r>
            <a:r>
              <a:rPr lang="tr-TR" sz="3200" b="0" dirty="0"/>
              <a:t>ve </a:t>
            </a:r>
            <a:r>
              <a:rPr lang="tr-TR" sz="3200" b="0" dirty="0" smtClean="0"/>
              <a:t>başkalarına  </a:t>
            </a:r>
            <a:r>
              <a:rPr lang="tr-TR" sz="3200" b="0" dirty="0"/>
              <a:t>saygı duymayı </a:t>
            </a:r>
            <a:r>
              <a:rPr lang="tr-TR" sz="3200" b="0" dirty="0" smtClean="0"/>
              <a:t>öğretmeliyiz </a:t>
            </a:r>
            <a:endParaRPr lang="tr-TR" sz="3200" b="0" dirty="0"/>
          </a:p>
          <a:p>
            <a:pPr algn="just">
              <a:lnSpc>
                <a:spcPct val="80000"/>
              </a:lnSpc>
              <a:buFont typeface="Monotype Sorts" pitchFamily="2" charset="2"/>
              <a:buNone/>
              <a:defRPr/>
            </a:pPr>
            <a:endParaRPr lang="tr-TR" sz="3200" b="0" dirty="0"/>
          </a:p>
          <a:p>
            <a:pPr marL="18288" indent="0" algn="just">
              <a:lnSpc>
                <a:spcPct val="80000"/>
              </a:lnSpc>
              <a:buNone/>
              <a:defRPr/>
            </a:pPr>
            <a:r>
              <a:rPr lang="tr-TR" sz="3200" b="0" dirty="0" smtClean="0"/>
              <a:t>Sorumluluk almayı öğretmeliyiz</a:t>
            </a:r>
          </a:p>
          <a:p>
            <a:pPr algn="just">
              <a:lnSpc>
                <a:spcPct val="80000"/>
              </a:lnSpc>
              <a:buFont typeface="Monotype Sorts" pitchFamily="2" charset="2"/>
              <a:buNone/>
              <a:defRPr/>
            </a:pPr>
            <a:endParaRPr lang="tr-TR" sz="2400" b="0" dirty="0"/>
          </a:p>
          <a:p>
            <a:pPr algn="just">
              <a:lnSpc>
                <a:spcPct val="80000"/>
              </a:lnSpc>
              <a:defRPr/>
            </a:pPr>
            <a:endParaRPr lang="tr-TR" sz="2400" b="0" dirty="0"/>
          </a:p>
          <a:p>
            <a:pPr>
              <a:lnSpc>
                <a:spcPct val="80000"/>
              </a:lnSpc>
              <a:defRPr/>
            </a:pPr>
            <a:endParaRPr lang="tr-TR" sz="2400" b="0" dirty="0"/>
          </a:p>
          <a:p>
            <a:endParaRPr lang="tr-TR" b="0" dirty="0"/>
          </a:p>
        </p:txBody>
      </p:sp>
    </p:spTree>
    <p:extLst>
      <p:ext uri="{BB962C8B-B14F-4D97-AF65-F5344CB8AC3E}">
        <p14:creationId xmlns:p14="http://schemas.microsoft.com/office/powerpoint/2010/main" val="2402145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çılar">
  <a:themeElements>
    <a:clrScheme name="Açılar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çılar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çıla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448</TotalTime>
  <Words>559</Words>
  <Application>Microsoft Office PowerPoint</Application>
  <PresentationFormat>Ekran Gösterisi (4:3)</PresentationFormat>
  <Paragraphs>114</Paragraphs>
  <Slides>27</Slides>
  <Notes>0</Notes>
  <HiddenSlides>0</HiddenSlides>
  <MMClips>1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27</vt:i4>
      </vt:variant>
    </vt:vector>
  </HeadingPairs>
  <TitlesOfParts>
    <vt:vector size="28" baseType="lpstr">
      <vt:lpstr>Açılar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Windows 7</dc:creator>
  <cp:lastModifiedBy>Windows 7</cp:lastModifiedBy>
  <cp:revision>38</cp:revision>
  <dcterms:created xsi:type="dcterms:W3CDTF">2013-09-27T05:47:49Z</dcterms:created>
  <dcterms:modified xsi:type="dcterms:W3CDTF">2013-10-04T09:12:57Z</dcterms:modified>
</cp:coreProperties>
</file>