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9"/>
  </p:notesMasterIdLst>
  <p:sldIdLst>
    <p:sldId id="256" r:id="rId2"/>
    <p:sldId id="277" r:id="rId3"/>
    <p:sldId id="258" r:id="rId4"/>
    <p:sldId id="259" r:id="rId5"/>
    <p:sldId id="260" r:id="rId6"/>
    <p:sldId id="261" r:id="rId7"/>
    <p:sldId id="262" r:id="rId8"/>
    <p:sldId id="263" r:id="rId9"/>
    <p:sldId id="264" r:id="rId10"/>
    <p:sldId id="265" r:id="rId11"/>
    <p:sldId id="278" r:id="rId12"/>
    <p:sldId id="266" r:id="rId13"/>
    <p:sldId id="267" r:id="rId14"/>
    <p:sldId id="268" r:id="rId15"/>
    <p:sldId id="269" r:id="rId16"/>
    <p:sldId id="279" r:id="rId17"/>
    <p:sldId id="270" r:id="rId18"/>
    <p:sldId id="271" r:id="rId19"/>
    <p:sldId id="280" r:id="rId20"/>
    <p:sldId id="272" r:id="rId21"/>
    <p:sldId id="282" r:id="rId22"/>
    <p:sldId id="283" r:id="rId23"/>
    <p:sldId id="273" r:id="rId24"/>
    <p:sldId id="281" r:id="rId25"/>
    <p:sldId id="274" r:id="rId26"/>
    <p:sldId id="275" r:id="rId27"/>
    <p:sldId id="276"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55F44-1669-4DCC-A11E-8416391D48D9}" type="datetimeFigureOut">
              <a:rPr lang="tr-TR" smtClean="0"/>
              <a:t>15.05.2017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DDF60-9006-4476-AEF6-D74C9D25F6EA}" type="slidenum">
              <a:rPr lang="tr-TR" smtClean="0"/>
              <a:t>‹#›</a:t>
            </a:fld>
            <a:endParaRPr lang="tr-TR"/>
          </a:p>
        </p:txBody>
      </p:sp>
    </p:spTree>
    <p:extLst>
      <p:ext uri="{BB962C8B-B14F-4D97-AF65-F5344CB8AC3E}">
        <p14:creationId xmlns:p14="http://schemas.microsoft.com/office/powerpoint/2010/main" val="397322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0725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0771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229346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134666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23069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88453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4583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2182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78417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7825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51148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2947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6612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1830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02692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3368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9F75050-0E15-4C5B-92B0-66D068882F1F}" type="datetimeFigureOut">
              <a:rPr lang="tr-TR" smtClean="0"/>
              <a:pPr/>
              <a:t>15.05.2017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2571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F75050-0E15-4C5B-92B0-66D068882F1F}" type="datetimeFigureOut">
              <a:rPr lang="tr-TR" smtClean="0"/>
              <a:pPr/>
              <a:t>15.05.2017</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412443747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hurriyet.com.tr/index/elektri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hurriyet.com.tr/index/coc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0"/>
            <a:ext cx="8229600" cy="1470025"/>
          </a:xfrm>
        </p:spPr>
        <p:txBody>
          <a:bodyPr>
            <a:normAutofit fontScale="90000"/>
          </a:bodyPr>
          <a:lstStyle/>
          <a:p>
            <a:r>
              <a:rPr lang="tr-TR"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ÜNİVERSİTE SINAVLARINA HAZIRLANIYORUM</a:t>
            </a:r>
            <a:endParaRPr lang="tr-TR" b="1"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pic>
        <p:nvPicPr>
          <p:cNvPr id="1026" name="Picture 2" descr="I:\Ozdeyis_net_resimli_ozlu_sozler_e-motivasyon.net_zafer_sozleri.jpg"/>
          <p:cNvPicPr>
            <a:picLocks noChangeAspect="1" noChangeArrowheads="1"/>
          </p:cNvPicPr>
          <p:nvPr/>
        </p:nvPicPr>
        <p:blipFill>
          <a:blip r:embed="rId2"/>
          <a:srcRect/>
          <a:stretch>
            <a:fillRect/>
          </a:stretch>
        </p:blipFill>
        <p:spPr bwMode="auto">
          <a:xfrm>
            <a:off x="0" y="1500174"/>
            <a:ext cx="9144000" cy="3790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KENDİNİZİ İYİ TANIYIN</a:t>
            </a:r>
            <a:endParaRPr lang="tr-TR" dirty="0"/>
          </a:p>
        </p:txBody>
      </p:sp>
      <p:sp>
        <p:nvSpPr>
          <p:cNvPr id="3" name="2 İçerik Yer Tutucusu"/>
          <p:cNvSpPr>
            <a:spLocks noGrp="1"/>
          </p:cNvSpPr>
          <p:nvPr>
            <p:ph idx="1"/>
          </p:nvPr>
        </p:nvSpPr>
        <p:spPr/>
        <p:txBody>
          <a:bodyPr/>
          <a:lstStyle/>
          <a:p>
            <a:r>
              <a:rPr lang="tr-TR" dirty="0" smtClean="0"/>
              <a:t>Kendinizi ne kadar iyi tanırsanız işiniz o kadar kolaylaşır.</a:t>
            </a:r>
          </a:p>
          <a:p>
            <a:r>
              <a:rPr lang="tr-TR" dirty="0" smtClean="0"/>
              <a:t>İlim ilim bilmektir.</a:t>
            </a:r>
            <a:br>
              <a:rPr lang="tr-TR" dirty="0" smtClean="0"/>
            </a:br>
            <a:r>
              <a:rPr lang="tr-TR" dirty="0" smtClean="0"/>
              <a:t>İlim kendini bilmektir.</a:t>
            </a:r>
            <a:br>
              <a:rPr lang="tr-TR" dirty="0" smtClean="0"/>
            </a:br>
            <a:r>
              <a:rPr lang="tr-TR" dirty="0" smtClean="0"/>
              <a:t>Sen kendini bilmezsen ya nice okumaktır.</a:t>
            </a:r>
            <a:br>
              <a:rPr lang="tr-TR" dirty="0" smtClean="0"/>
            </a:br>
            <a:r>
              <a:rPr lang="tr-TR" dirty="0" smtClean="0"/>
              <a:t>                                            (Yunus Emre)</a:t>
            </a:r>
          </a:p>
          <a:p>
            <a:pPr>
              <a:buNone/>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KENDİNİZİ HANGİ YÖNLERDEN İYİ TANIMALISINIZ?</a:t>
            </a:r>
            <a:endParaRPr lang="tr-TR" dirty="0"/>
          </a:p>
        </p:txBody>
      </p:sp>
      <p:sp>
        <p:nvSpPr>
          <p:cNvPr id="3" name="2 İçerik Yer Tutucusu"/>
          <p:cNvSpPr>
            <a:spLocks noGrp="1"/>
          </p:cNvSpPr>
          <p:nvPr>
            <p:ph idx="1"/>
          </p:nvPr>
        </p:nvSpPr>
        <p:spPr/>
        <p:txBody>
          <a:bodyPr/>
          <a:lstStyle/>
          <a:p>
            <a:r>
              <a:rPr lang="tr-TR" dirty="0" smtClean="0"/>
              <a:t>Nasıl motive olursunuz?</a:t>
            </a:r>
          </a:p>
          <a:p>
            <a:r>
              <a:rPr lang="tr-TR" dirty="0" smtClean="0"/>
              <a:t>Hangi güçlü/pozitif özelliklere sahipsiniz?</a:t>
            </a:r>
          </a:p>
          <a:p>
            <a:r>
              <a:rPr lang="tr-TR" dirty="0" smtClean="0"/>
              <a:t>Hangi olumsuz özelliklere sahipsiniz?</a:t>
            </a:r>
          </a:p>
          <a:p>
            <a:r>
              <a:rPr lang="tr-TR" dirty="0" smtClean="0"/>
              <a:t>Geliştirmeniz gereken yönleriniz nelerdir?</a:t>
            </a:r>
          </a:p>
          <a:p>
            <a:r>
              <a:rPr lang="tr-TR" dirty="0" smtClean="0"/>
              <a:t>Hayatta hangi değerler benim için çok önemlidir?</a:t>
            </a:r>
          </a:p>
          <a:p>
            <a:r>
              <a:rPr lang="tr-TR" dirty="0" smtClean="0"/>
              <a:t>İlgi alanlarım nelerdir?</a:t>
            </a:r>
          </a:p>
          <a:p>
            <a:r>
              <a:rPr lang="tr-TR" dirty="0" smtClean="0"/>
              <a:t>Yetenekli olduğum alanlar nelerdir?</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5 ÖNEMLİ NOKTA</a:t>
            </a:r>
            <a:endParaRPr lang="tr-TR" dirty="0"/>
          </a:p>
        </p:txBody>
      </p:sp>
      <p:sp>
        <p:nvSpPr>
          <p:cNvPr id="3" name="2 İçerik Yer Tutucusu"/>
          <p:cNvSpPr>
            <a:spLocks noGrp="1"/>
          </p:cNvSpPr>
          <p:nvPr>
            <p:ph idx="1"/>
          </p:nvPr>
        </p:nvSpPr>
        <p:spPr/>
        <p:txBody>
          <a:bodyPr/>
          <a:lstStyle/>
          <a:p>
            <a:r>
              <a:rPr lang="tr-TR" dirty="0" smtClean="0"/>
              <a:t>SU</a:t>
            </a:r>
          </a:p>
          <a:p>
            <a:r>
              <a:rPr lang="tr-TR" dirty="0" smtClean="0"/>
              <a:t>VERİMLİ VE DÜZENLİ ÇALIŞMA</a:t>
            </a:r>
          </a:p>
          <a:p>
            <a:r>
              <a:rPr lang="tr-TR" dirty="0" smtClean="0"/>
              <a:t>YETERLİ UYKU</a:t>
            </a:r>
          </a:p>
          <a:p>
            <a:r>
              <a:rPr lang="tr-TR" dirty="0" smtClean="0"/>
              <a:t>YETERLİ BESLENME</a:t>
            </a:r>
          </a:p>
          <a:p>
            <a:r>
              <a:rPr lang="tr-TR" dirty="0" smtClean="0"/>
              <a:t>TV/TELEFON/İNTERNET</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KEŞKELERİ HAYATINDAN ÇIKAR</a:t>
            </a:r>
            <a:endParaRPr lang="tr-TR" dirty="0"/>
          </a:p>
        </p:txBody>
      </p:sp>
      <p:sp>
        <p:nvSpPr>
          <p:cNvPr id="3" name="2 İçerik Yer Tutucusu"/>
          <p:cNvSpPr>
            <a:spLocks noGrp="1"/>
          </p:cNvSpPr>
          <p:nvPr>
            <p:ph idx="1"/>
          </p:nvPr>
        </p:nvSpPr>
        <p:spPr/>
        <p:txBody>
          <a:bodyPr/>
          <a:lstStyle/>
          <a:p>
            <a:r>
              <a:rPr lang="tr-TR" dirty="0" smtClean="0"/>
              <a:t>Keşkeler öğrencinin cesaretini kıran ve motivasyonunu düşüren </a:t>
            </a:r>
            <a:r>
              <a:rPr lang="tr-TR" dirty="0" err="1" smtClean="0"/>
              <a:t>olumsuzluklarıdr</a:t>
            </a:r>
            <a:r>
              <a:rPr lang="tr-TR" dirty="0" smtClean="0"/>
              <a:t>.</a:t>
            </a:r>
          </a:p>
          <a:p>
            <a:r>
              <a:rPr lang="tr-TR" dirty="0" smtClean="0"/>
              <a:t>Öğrenciyi geçmişteki olumsuzlukların esiri yapar.</a:t>
            </a:r>
          </a:p>
          <a:p>
            <a:r>
              <a:rPr lang="tr-TR" dirty="0" smtClean="0"/>
              <a:t>Halbuki başarı için geleceğe umutla bakmak gerekir.</a:t>
            </a:r>
          </a:p>
          <a:p>
            <a:r>
              <a:rPr lang="tr-TR" dirty="0" smtClean="0"/>
              <a:t>Geçmişteki başarısızlıklarınızdan neler öğrendiniz?</a:t>
            </a:r>
            <a:br>
              <a:rPr lang="tr-TR" dirty="0" smtClean="0"/>
            </a:br>
            <a:r>
              <a:rPr lang="tr-TR" dirty="0" smtClean="0"/>
              <a:t>Geçmişte yaptığınız bir hatadan ders çıkararak geleceğinizi daha iyi şekillendirebilirsiniz.</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357166"/>
            <a:ext cx="7772400" cy="1143000"/>
          </a:xfrm>
        </p:spPr>
        <p:txBody>
          <a:bodyPr>
            <a:normAutofit fontScale="90000"/>
          </a:bodyPr>
          <a:lstStyle/>
          <a:p>
            <a:pPr algn="ctr"/>
            <a:r>
              <a:rPr lang="tr-TR" dirty="0" smtClean="0"/>
              <a:t>BÖYLE BİR ORTAMDA DERS ÇALIŞMAK NASIL OLUR?</a:t>
            </a:r>
            <a:endParaRPr lang="tr-TR" dirty="0"/>
          </a:p>
        </p:txBody>
      </p:sp>
      <p:sp>
        <p:nvSpPr>
          <p:cNvPr id="5" name="4 İçerik Yer Tutucusu"/>
          <p:cNvSpPr>
            <a:spLocks noGrp="1"/>
          </p:cNvSpPr>
          <p:nvPr>
            <p:ph idx="1"/>
          </p:nvPr>
        </p:nvSpPr>
        <p:spPr/>
        <p:txBody>
          <a:bodyPr/>
          <a:lstStyle/>
          <a:p>
            <a:endParaRPr lang="tr-TR"/>
          </a:p>
        </p:txBody>
      </p:sp>
      <p:pic>
        <p:nvPicPr>
          <p:cNvPr id="4" name="Picture 2" descr="I:\masam-1.jpg"/>
          <p:cNvPicPr>
            <a:picLocks noChangeAspect="1" noChangeArrowheads="1"/>
          </p:cNvPicPr>
          <p:nvPr/>
        </p:nvPicPr>
        <p:blipFill>
          <a:blip r:embed="rId2" cstate="print"/>
          <a:srcRect/>
          <a:stretch>
            <a:fillRect/>
          </a:stretch>
        </p:blipFill>
        <p:spPr bwMode="auto">
          <a:xfrm>
            <a:off x="2071670" y="1643050"/>
            <a:ext cx="5642528" cy="391002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500042"/>
            <a:ext cx="7772400" cy="1143000"/>
          </a:xfrm>
        </p:spPr>
        <p:txBody>
          <a:bodyPr>
            <a:normAutofit fontScale="90000"/>
          </a:bodyPr>
          <a:lstStyle/>
          <a:p>
            <a:pPr algn="ctr"/>
            <a:r>
              <a:rPr lang="tr-TR" dirty="0" smtClean="0"/>
              <a:t>BÖYLE BİR ORTAMDA DERS ÇALIŞMAK NASIL OLUR?</a:t>
            </a:r>
            <a:endParaRPr lang="tr-TR" dirty="0"/>
          </a:p>
        </p:txBody>
      </p:sp>
      <p:pic>
        <p:nvPicPr>
          <p:cNvPr id="5" name="Picture 2" descr="I:\images.jpg"/>
          <p:cNvPicPr>
            <a:picLocks noGrp="1" noChangeAspect="1" noChangeArrowheads="1"/>
          </p:cNvPicPr>
          <p:nvPr>
            <p:ph idx="1"/>
          </p:nvPr>
        </p:nvPicPr>
        <p:blipFill>
          <a:blip r:embed="rId2"/>
          <a:stretch>
            <a:fillRect/>
          </a:stretch>
        </p:blipFill>
        <p:spPr bwMode="auto">
          <a:xfrm>
            <a:off x="2949575" y="3226594"/>
            <a:ext cx="2466975" cy="18478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DERS ÇALIŞMA ORTAMI</a:t>
            </a:r>
            <a:endParaRPr lang="tr-TR" dirty="0"/>
          </a:p>
        </p:txBody>
      </p:sp>
      <p:sp>
        <p:nvSpPr>
          <p:cNvPr id="3" name="2 İçerik Yer Tutucusu"/>
          <p:cNvSpPr>
            <a:spLocks noGrp="1"/>
          </p:cNvSpPr>
          <p:nvPr>
            <p:ph idx="1"/>
          </p:nvPr>
        </p:nvSpPr>
        <p:spPr/>
        <p:txBody>
          <a:bodyPr>
            <a:normAutofit/>
          </a:bodyPr>
          <a:lstStyle/>
          <a:p>
            <a:r>
              <a:rPr lang="tr-TR" dirty="0" smtClean="0"/>
              <a:t>Dikkat dağıtıcı nesneler olmamalıdır.</a:t>
            </a:r>
          </a:p>
          <a:p>
            <a:r>
              <a:rPr lang="tr-TR" dirty="0" smtClean="0"/>
              <a:t>Telefon ve bilgisayarla aynı ortamda ders çalışılmaz.</a:t>
            </a:r>
          </a:p>
          <a:p>
            <a:r>
              <a:rPr lang="tr-TR" dirty="0" smtClean="0"/>
              <a:t>Çalışacağınız kaynakları önceden masanızda hazır etmelisiniz.</a:t>
            </a:r>
          </a:p>
          <a:p>
            <a:r>
              <a:rPr lang="tr-TR" dirty="0" smtClean="0"/>
              <a:t>Aile bireylerinizi ders çalışacağınızdan haberdar etmelisiniz.</a:t>
            </a:r>
          </a:p>
          <a:p>
            <a:r>
              <a:rPr lang="tr-TR" dirty="0" smtClean="0"/>
              <a:t>Yatak ders çalışırken arkanıza gelmelidir. Görünce uykunuz gelebilir.</a:t>
            </a:r>
          </a:p>
          <a:p>
            <a:r>
              <a:rPr lang="tr-TR" dirty="0" smtClean="0"/>
              <a:t>Kesinlikle uzanarak ders çalışmaya çalışmayın. Kazanan uyku olur.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VERİMLİ DERS ÇALIŞMA</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Tekrar ederek çalışmalısınız.</a:t>
            </a:r>
          </a:p>
          <a:p>
            <a:r>
              <a:rPr lang="tr-TR" dirty="0" smtClean="0"/>
              <a:t>Akrostiş yöntemini uygulayabilirsiniz.</a:t>
            </a:r>
            <a:br>
              <a:rPr lang="tr-TR" dirty="0" smtClean="0"/>
            </a:br>
            <a:r>
              <a:rPr lang="tr-TR" dirty="0" smtClean="0"/>
              <a:t>Örnek: Evin Önünde Oturan Adamlar. 4 halife isminin baş harfleridir. Hz </a:t>
            </a:r>
            <a:r>
              <a:rPr lang="tr-TR" dirty="0" err="1" smtClean="0"/>
              <a:t>Ebubekir</a:t>
            </a:r>
            <a:r>
              <a:rPr lang="tr-TR" dirty="0" smtClean="0"/>
              <a:t>-Hz Ömer-Hz Osman-Hz Ali</a:t>
            </a:r>
          </a:p>
          <a:p>
            <a:r>
              <a:rPr lang="tr-TR" dirty="0" smtClean="0"/>
              <a:t>Anlatarak çalışabilirsiniz.</a:t>
            </a:r>
          </a:p>
          <a:p>
            <a:r>
              <a:rPr lang="tr-TR" dirty="0" smtClean="0"/>
              <a:t>Kayıt cihazı kullanabilirsiniz.</a:t>
            </a:r>
          </a:p>
          <a:p>
            <a:r>
              <a:rPr lang="tr-TR" dirty="0" smtClean="0"/>
              <a:t>Formülleri asabilirsiniz.</a:t>
            </a:r>
          </a:p>
          <a:p>
            <a:r>
              <a:rPr lang="tr-TR" dirty="0" smtClean="0"/>
              <a:t>Post-it kullanabilirsiniz.</a:t>
            </a:r>
          </a:p>
          <a:p>
            <a:r>
              <a:rPr lang="tr-TR" dirty="0" smtClean="0"/>
              <a:t>Bilmediklerinize de çalışmalısınız.</a:t>
            </a:r>
          </a:p>
          <a:p>
            <a:r>
              <a:rPr lang="tr-TR" dirty="0" smtClean="0"/>
              <a:t>Konu,çözümlü test,test şeklinde çalışmalısınız.Konuyu öğrenmeden teste geçmemelisiniz.</a:t>
            </a:r>
          </a:p>
          <a:p>
            <a:r>
              <a:rPr lang="tr-TR" dirty="0" smtClean="0"/>
              <a:t>Anlamadıklarınızı mutlaka sormalısınız.</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ARKADAŞ</a:t>
            </a:r>
            <a:endParaRPr lang="tr-TR" dirty="0"/>
          </a:p>
        </p:txBody>
      </p:sp>
      <p:sp>
        <p:nvSpPr>
          <p:cNvPr id="3" name="2 İçerik Yer Tutucusu"/>
          <p:cNvSpPr>
            <a:spLocks noGrp="1"/>
          </p:cNvSpPr>
          <p:nvPr>
            <p:ph idx="1"/>
          </p:nvPr>
        </p:nvSpPr>
        <p:spPr/>
        <p:txBody>
          <a:bodyPr/>
          <a:lstStyle/>
          <a:p>
            <a:r>
              <a:rPr lang="tr-TR" dirty="0" smtClean="0"/>
              <a:t>Öğrenciler bazı aile üyeleriyle geçiremedikleri süreden daha fazlasını arkadaşlarıyla geçirir.</a:t>
            </a:r>
          </a:p>
          <a:p>
            <a:r>
              <a:rPr lang="tr-TR" dirty="0" smtClean="0"/>
              <a:t>Her öğrencinin birbirini etkileyebilir.</a:t>
            </a:r>
          </a:p>
          <a:p>
            <a:r>
              <a:rPr lang="tr-TR" dirty="0" smtClean="0"/>
              <a:t>Arkadaş seçerken hedefi olan,saygılı,kötü davranışları olmayan,size katkı sunacak kişilerle arkadaşlık kurmalısınız.</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endParaRPr lang="tr-TR" dirty="0"/>
          </a:p>
        </p:txBody>
      </p:sp>
      <p:pic>
        <p:nvPicPr>
          <p:cNvPr id="1026" name="Picture 2" descr="I:\indir.jpg"/>
          <p:cNvPicPr>
            <a:picLocks noGrp="1" noChangeAspect="1" noChangeArrowheads="1"/>
          </p:cNvPicPr>
          <p:nvPr>
            <p:ph idx="1"/>
          </p:nvPr>
        </p:nvPicPr>
        <p:blipFill>
          <a:blip r:embed="rId2"/>
          <a:stretch>
            <a:fillRect/>
          </a:stretch>
        </p:blipFill>
        <p:spPr bwMode="auto">
          <a:xfrm>
            <a:off x="3111500" y="3078956"/>
            <a:ext cx="2143125" cy="21431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İRFAN TÖRECİ</a:t>
            </a:r>
            <a:endParaRPr lang="tr-TR" dirty="0"/>
          </a:p>
        </p:txBody>
      </p:sp>
      <p:pic>
        <p:nvPicPr>
          <p:cNvPr id="3074" name="Picture 2" descr="I:\fft5_mf42383.Jpeg"/>
          <p:cNvPicPr>
            <a:picLocks noGrp="1" noChangeAspect="1" noChangeArrowheads="1"/>
          </p:cNvPicPr>
          <p:nvPr>
            <p:ph idx="1"/>
          </p:nvPr>
        </p:nvPicPr>
        <p:blipFill>
          <a:blip r:embed="rId2"/>
          <a:stretch>
            <a:fillRect/>
          </a:stretch>
        </p:blipFill>
        <p:spPr bwMode="auto">
          <a:xfrm>
            <a:off x="1385888" y="2052638"/>
            <a:ext cx="5594349" cy="419576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BODYLİK SİSTEMİ KURUN</a:t>
            </a:r>
            <a:endParaRPr lang="tr-TR" dirty="0"/>
          </a:p>
        </p:txBody>
      </p:sp>
      <p:sp>
        <p:nvSpPr>
          <p:cNvPr id="3" name="2 İçerik Yer Tutucusu"/>
          <p:cNvSpPr>
            <a:spLocks noGrp="1"/>
          </p:cNvSpPr>
          <p:nvPr>
            <p:ph idx="1"/>
          </p:nvPr>
        </p:nvSpPr>
        <p:spPr/>
        <p:txBody>
          <a:bodyPr/>
          <a:lstStyle/>
          <a:p>
            <a:r>
              <a:rPr lang="tr-TR" dirty="0" smtClean="0"/>
              <a:t>Yol arkadaşlığı yapacağınız bir arkadaşınız olsun.</a:t>
            </a:r>
          </a:p>
          <a:p>
            <a:r>
              <a:rPr lang="tr-TR" dirty="0" smtClean="0"/>
              <a:t>Birbirinize destek olun.</a:t>
            </a:r>
          </a:p>
          <a:p>
            <a:r>
              <a:rPr lang="tr-TR" dirty="0" smtClean="0"/>
              <a:t>Birbirinizi motive edin.</a:t>
            </a:r>
          </a:p>
          <a:p>
            <a:r>
              <a:rPr lang="tr-TR" dirty="0" smtClean="0"/>
              <a:t>Yaptıklarınızı bildiklerinizi birbirinize anlatın.</a:t>
            </a:r>
          </a:p>
          <a:p>
            <a:r>
              <a:rPr lang="tr-TR" dirty="0" smtClean="0"/>
              <a:t>Birbirinizi uyarın.</a:t>
            </a:r>
          </a:p>
          <a:p>
            <a:r>
              <a:rPr lang="tr-TR" dirty="0" smtClean="0"/>
              <a:t>Sorular sorun.</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HEDEFİNİZE ULAŞMAK İÇİN HANGİ İMKANLARA SAHİPSİNİZ?</a:t>
            </a:r>
            <a:endParaRPr lang="tr-TR" dirty="0"/>
          </a:p>
        </p:txBody>
      </p:sp>
      <p:sp>
        <p:nvSpPr>
          <p:cNvPr id="3" name="2 İçerik Yer Tutucusu"/>
          <p:cNvSpPr>
            <a:spLocks noGrp="1"/>
          </p:cNvSpPr>
          <p:nvPr>
            <p:ph idx="1"/>
          </p:nvPr>
        </p:nvSpPr>
        <p:spPr/>
        <p:txBody>
          <a:bodyPr/>
          <a:lstStyle/>
          <a:p>
            <a:r>
              <a:rPr lang="tr-TR" dirty="0" smtClean="0"/>
              <a:t>Kaynak,kitap</a:t>
            </a:r>
          </a:p>
          <a:p>
            <a:r>
              <a:rPr lang="tr-TR" dirty="0" smtClean="0"/>
              <a:t>Özel ders</a:t>
            </a:r>
          </a:p>
          <a:p>
            <a:r>
              <a:rPr lang="tr-TR" dirty="0" smtClean="0"/>
              <a:t>Dershane</a:t>
            </a:r>
          </a:p>
          <a:p>
            <a:r>
              <a:rPr lang="tr-TR" dirty="0" smtClean="0"/>
              <a:t>Okul</a:t>
            </a:r>
          </a:p>
          <a:p>
            <a:r>
              <a:rPr lang="tr-TR" dirty="0" smtClean="0"/>
              <a:t>İnternet,bilgisayar</a:t>
            </a:r>
          </a:p>
          <a:p>
            <a:r>
              <a:rPr lang="tr-TR" dirty="0" smtClean="0"/>
              <a:t>Çalışma odası</a:t>
            </a:r>
          </a:p>
          <a:p>
            <a:r>
              <a:rPr lang="tr-TR" dirty="0" smtClean="0"/>
              <a:t>Aile desteği</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2725734"/>
          </a:xfrm>
        </p:spPr>
        <p:txBody>
          <a:bodyPr>
            <a:normAutofit/>
          </a:bodyPr>
          <a:lstStyle/>
          <a:p>
            <a:pPr algn="ctr"/>
            <a:r>
              <a:rPr lang="tr-TR" b="1" dirty="0" smtClean="0"/>
              <a:t>BU İMKANLARI HEDEFİNİZ İÇİN EN İYİ ŞEKİLDE DEĞERLENDİRİN</a:t>
            </a:r>
            <a:endParaRPr lang="tr-TR" b="1" dirty="0"/>
          </a:p>
        </p:txBody>
      </p:sp>
      <p:sp>
        <p:nvSpPr>
          <p:cNvPr id="3" name="2 İçerik Yer Tutucusu"/>
          <p:cNvSpPr>
            <a:spLocks noGrp="1"/>
          </p:cNvSpPr>
          <p:nvPr>
            <p:ph idx="1"/>
          </p:nvPr>
        </p:nvSpPr>
        <p:spPr>
          <a:xfrm>
            <a:off x="1000100" y="3571876"/>
            <a:ext cx="7772400" cy="2143108"/>
          </a:xfrm>
        </p:spPr>
        <p:txBody>
          <a:bodyPr/>
          <a:lstStyle/>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smtClean="0"/>
              <a:t>ENGELLER,PROBLEMLER,OLUMSUZLUKLAR</a:t>
            </a:r>
            <a:endParaRPr lang="tr-TR" sz="3200" dirty="0"/>
          </a:p>
        </p:txBody>
      </p:sp>
      <p:sp>
        <p:nvSpPr>
          <p:cNvPr id="3" name="2 İçerik Yer Tutucusu"/>
          <p:cNvSpPr>
            <a:spLocks noGrp="1"/>
          </p:cNvSpPr>
          <p:nvPr>
            <p:ph idx="1"/>
          </p:nvPr>
        </p:nvSpPr>
        <p:spPr/>
        <p:txBody>
          <a:bodyPr/>
          <a:lstStyle/>
          <a:p>
            <a:r>
              <a:rPr lang="tr-TR" dirty="0" smtClean="0"/>
              <a:t>Hedefe giden yolda istemediğiniz durumlarla karşılaşabilirsiniz.</a:t>
            </a:r>
          </a:p>
          <a:p>
            <a:r>
              <a:rPr lang="tr-TR" dirty="0" smtClean="0"/>
              <a:t>Her başarılı insan olumsuzluklarla karşılaşmıştır.</a:t>
            </a:r>
          </a:p>
          <a:p>
            <a:r>
              <a:rPr lang="tr-TR" dirty="0" smtClean="0"/>
              <a:t>Asıl sorun bunlarla karşılaşmak değil,bunlar karşısında vazgeçmektir.</a:t>
            </a:r>
          </a:p>
          <a:p>
            <a:r>
              <a:rPr lang="tr-TR" dirty="0" smtClean="0"/>
              <a:t>Çözüm odaklı olun.</a:t>
            </a:r>
          </a:p>
          <a:p>
            <a:r>
              <a:rPr lang="tr-TR" dirty="0" smtClean="0"/>
              <a:t>Sizi hedefinizden uzaklaştırmasına izin vermeyin.</a:t>
            </a:r>
          </a:p>
          <a:p>
            <a:r>
              <a:rPr lang="tr-TR" dirty="0" smtClean="0"/>
              <a:t>Hedefe olan bağlılığınız problemler ve başarısızlıklar karşısında daha baskın olsun.</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MICHEAL JORDAN</a:t>
            </a:r>
            <a:endParaRPr lang="tr-TR" dirty="0"/>
          </a:p>
        </p:txBody>
      </p:sp>
      <p:pic>
        <p:nvPicPr>
          <p:cNvPr id="2050" name="Picture 2" descr="I:\michael-jordan-resimli-soz-basari.jpg"/>
          <p:cNvPicPr>
            <a:picLocks noGrp="1" noChangeAspect="1" noChangeArrowheads="1"/>
          </p:cNvPicPr>
          <p:nvPr>
            <p:ph idx="1"/>
          </p:nvPr>
        </p:nvPicPr>
        <p:blipFill>
          <a:blip r:embed="rId2"/>
          <a:stretch>
            <a:fillRect/>
          </a:stretch>
        </p:blipFill>
        <p:spPr bwMode="auto">
          <a:xfrm>
            <a:off x="829434" y="2052638"/>
            <a:ext cx="6707257" cy="41957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SORUMLULUK</a:t>
            </a:r>
            <a:endParaRPr lang="tr-TR" dirty="0"/>
          </a:p>
        </p:txBody>
      </p:sp>
      <p:sp>
        <p:nvSpPr>
          <p:cNvPr id="3" name="2 İçerik Yer Tutucusu"/>
          <p:cNvSpPr>
            <a:spLocks noGrp="1"/>
          </p:cNvSpPr>
          <p:nvPr>
            <p:ph idx="1"/>
          </p:nvPr>
        </p:nvSpPr>
        <p:spPr/>
        <p:txBody>
          <a:bodyPr/>
          <a:lstStyle/>
          <a:p>
            <a:r>
              <a:rPr lang="tr-TR" dirty="0" smtClean="0"/>
              <a:t>Yaptıklarınızın</a:t>
            </a:r>
            <a:br>
              <a:rPr lang="tr-TR" dirty="0" smtClean="0"/>
            </a:br>
            <a:r>
              <a:rPr lang="tr-TR" dirty="0" smtClean="0"/>
              <a:t>Yapmadıklarınızın</a:t>
            </a:r>
            <a:br>
              <a:rPr lang="tr-TR" dirty="0" smtClean="0"/>
            </a:br>
            <a:r>
              <a:rPr lang="tr-TR" dirty="0" smtClean="0"/>
              <a:t>Başarılarınızın</a:t>
            </a:r>
            <a:br>
              <a:rPr lang="tr-TR" dirty="0" smtClean="0"/>
            </a:br>
            <a:r>
              <a:rPr lang="tr-TR" dirty="0" smtClean="0"/>
              <a:t>Başarısızlıklarınızın tek sorumlusu sizsiniz.</a:t>
            </a:r>
          </a:p>
          <a:p>
            <a:r>
              <a:rPr lang="tr-TR" dirty="0" smtClean="0"/>
              <a:t>Yaşamınızın kontrolünü elinize almalısınız.</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1797040"/>
          </a:xfrm>
        </p:spPr>
        <p:txBody>
          <a:bodyPr>
            <a:normAutofit/>
          </a:bodyPr>
          <a:lstStyle/>
          <a:p>
            <a:pPr algn="ctr"/>
            <a:r>
              <a:rPr lang="tr-TR" sz="3200" dirty="0" smtClean="0"/>
              <a:t>BİRİNCİ ÖNCELİĞİNİZ SAĞLIĞINIZ</a:t>
            </a:r>
            <a:br>
              <a:rPr lang="tr-TR" sz="3200" dirty="0" smtClean="0"/>
            </a:br>
            <a:r>
              <a:rPr lang="tr-TR" sz="3200" dirty="0" smtClean="0"/>
              <a:t>İKİNCİ ÖNCELİĞİNİZ HEDEFİNİZ OLMALIDIR.</a:t>
            </a:r>
            <a:endParaRPr lang="tr-TR" sz="3200" dirty="0"/>
          </a:p>
        </p:txBody>
      </p:sp>
      <p:sp>
        <p:nvSpPr>
          <p:cNvPr id="3" name="2 İçerik Yer Tutucusu"/>
          <p:cNvSpPr>
            <a:spLocks noGrp="1"/>
          </p:cNvSpPr>
          <p:nvPr>
            <p:ph idx="1"/>
          </p:nvPr>
        </p:nvSpPr>
        <p:spPr>
          <a:xfrm>
            <a:off x="928662" y="2285992"/>
            <a:ext cx="7772400" cy="3000364"/>
          </a:xfrm>
        </p:spPr>
        <p:txBody>
          <a:bodyPr/>
          <a:lstStyle/>
          <a:p>
            <a:r>
              <a:rPr lang="tr-TR" dirty="0" smtClean="0"/>
              <a:t>Bir karar verirken</a:t>
            </a:r>
          </a:p>
          <a:p>
            <a:r>
              <a:rPr lang="tr-TR" dirty="0" smtClean="0"/>
              <a:t>Bir tercih yaparken</a:t>
            </a:r>
          </a:p>
          <a:p>
            <a:r>
              <a:rPr lang="tr-TR" dirty="0" smtClean="0"/>
              <a:t>Bir davranışta bulunurken</a:t>
            </a:r>
          </a:p>
          <a:p>
            <a:r>
              <a:rPr lang="tr-TR" dirty="0" smtClean="0"/>
              <a:t>Bir karar alırken hedefinizi dikkate almalısınız.</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SON SÖZ</a:t>
            </a:r>
            <a:endParaRPr lang="tr-TR" dirty="0"/>
          </a:p>
        </p:txBody>
      </p:sp>
      <p:sp>
        <p:nvSpPr>
          <p:cNvPr id="3" name="2 İçerik Yer Tutucusu"/>
          <p:cNvSpPr>
            <a:spLocks noGrp="1"/>
          </p:cNvSpPr>
          <p:nvPr>
            <p:ph idx="1"/>
          </p:nvPr>
        </p:nvSpPr>
        <p:spPr/>
        <p:txBody>
          <a:bodyPr/>
          <a:lstStyle/>
          <a:p>
            <a:r>
              <a:rPr lang="tr-TR" dirty="0" smtClean="0"/>
              <a:t>Derdin kendindendir </a:t>
            </a:r>
            <a:r>
              <a:rPr lang="tr-TR" b="1" dirty="0" smtClean="0"/>
              <a:t>bilmiyorsun</a:t>
            </a:r>
            <a:r>
              <a:rPr lang="tr-TR" dirty="0" smtClean="0"/>
              <a:t>, </a:t>
            </a:r>
            <a:r>
              <a:rPr lang="tr-TR" b="1" dirty="0" smtClean="0"/>
              <a:t>derman</a:t>
            </a:r>
            <a:r>
              <a:rPr lang="tr-TR" dirty="0" smtClean="0"/>
              <a:t> yine sendedir </a:t>
            </a:r>
            <a:r>
              <a:rPr lang="tr-TR" b="1" dirty="0" smtClean="0"/>
              <a:t>görmüyorsun</a:t>
            </a:r>
            <a:r>
              <a:rPr lang="tr-TR" dirty="0" smtClean="0"/>
              <a:t>, koskoca alem içinde yerleştirilmiş, sen kendini hala küçük bir şey mi zannediyorsun..." </a:t>
            </a:r>
            <a:r>
              <a:rPr lang="tr-TR" b="1" dirty="0" smtClean="0"/>
              <a:t>Hz</a:t>
            </a:r>
            <a:r>
              <a:rPr lang="tr-TR" dirty="0" smtClean="0"/>
              <a:t> Ali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İRFAN TÖRECİ</a:t>
            </a:r>
            <a:endParaRPr lang="tr-TR" dirty="0"/>
          </a:p>
        </p:txBody>
      </p:sp>
      <p:sp>
        <p:nvSpPr>
          <p:cNvPr id="3" name="2 İçerik Yer Tutucusu"/>
          <p:cNvSpPr>
            <a:spLocks noGrp="1"/>
          </p:cNvSpPr>
          <p:nvPr>
            <p:ph idx="1"/>
          </p:nvPr>
        </p:nvSpPr>
        <p:spPr/>
        <p:txBody>
          <a:bodyPr/>
          <a:lstStyle/>
          <a:p>
            <a:r>
              <a:rPr lang="tr-TR" b="1" dirty="0" err="1" smtClean="0"/>
              <a:t>HAKKARİ’nin</a:t>
            </a:r>
            <a:r>
              <a:rPr lang="tr-TR" b="1" dirty="0" smtClean="0"/>
              <a:t> Yüksekova İlçesi’nde yaşayan ve çobanlık yapan 19 yaşındaki İrfan </a:t>
            </a:r>
            <a:r>
              <a:rPr lang="tr-TR" b="1" smtClean="0"/>
              <a:t>Töreci ÖSYM ’de </a:t>
            </a:r>
            <a:r>
              <a:rPr lang="tr-TR" b="1" dirty="0" smtClean="0"/>
              <a:t>yüksek puan alarak Hacettepe Üniversitesi Tıp Fakültesi’ne İngilizce olarak yerleşti. 5 yaşında elektrik çarpması sonucu sağ kolu </a:t>
            </a:r>
            <a:r>
              <a:rPr lang="tr-TR" b="1" dirty="0" err="1" smtClean="0"/>
              <a:t>omuzundan</a:t>
            </a:r>
            <a:r>
              <a:rPr lang="tr-TR" b="1" dirty="0" smtClean="0"/>
              <a:t> kesilen Töreci, “Engelli olmam hayata tutunmamı engelleyemedi.</a:t>
            </a:r>
            <a:r>
              <a:rPr lang="tr-TR" dirty="0" smtClean="0"/>
              <a:t> </a:t>
            </a:r>
            <a:r>
              <a:rPr lang="tr-TR" b="1" dirty="0" smtClean="0"/>
              <a:t>Doktorsuzluk yüzünden kolumu kaybetmem tıp idealini seçmemde etkili oldu. Çobandım, artık doktor olacağım” dedi.�’</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İRFAN TÖRECİ</a:t>
            </a:r>
            <a:endParaRPr lang="tr-TR" dirty="0"/>
          </a:p>
        </p:txBody>
      </p:sp>
      <p:sp>
        <p:nvSpPr>
          <p:cNvPr id="3" name="2 İçerik Yer Tutucusu"/>
          <p:cNvSpPr>
            <a:spLocks noGrp="1"/>
          </p:cNvSpPr>
          <p:nvPr>
            <p:ph idx="1"/>
          </p:nvPr>
        </p:nvSpPr>
        <p:spPr/>
        <p:txBody>
          <a:bodyPr>
            <a:normAutofit/>
          </a:bodyPr>
          <a:lstStyle/>
          <a:p>
            <a:pPr>
              <a:buNone/>
            </a:pPr>
            <a:r>
              <a:rPr lang="tr-TR" dirty="0" smtClean="0"/>
              <a:t/>
            </a:r>
            <a:br>
              <a:rPr lang="tr-TR" dirty="0" smtClean="0"/>
            </a:br>
            <a:r>
              <a:rPr lang="tr-TR" dirty="0" smtClean="0"/>
              <a:t>ÖSS başarı sıralamasında hep sonuncu olan Hakkari’de engelleri aşan İrfan Töreci, Tıp Fakültesi’ni kazanarak başarısını kanıtladı. Yüksekova İlçesi’nde 12 kişilik ailenin çocuğu olan İrfan Töreci, 5 yaşındayken </a:t>
            </a:r>
            <a:r>
              <a:rPr lang="tr-TR" dirty="0" smtClean="0">
                <a:hlinkClick r:id="rId2"/>
              </a:rPr>
              <a:t>elektrik</a:t>
            </a:r>
            <a:r>
              <a:rPr lang="tr-TR" dirty="0" smtClean="0"/>
              <a:t> çarpması sonucu sağ kolunu kaybetti. Ancak hayata sımsıkı sarılan Töreci bir yandan eğitimini sürdürürken, boş zamanlarında da çobanlık yaptı. Töreci okuma azmini hiç yitirmeyerek doktor olmayı hedefledi. Bedensel engeline ve yoksulluğa rağmen yılmayan İrfan Töreci, bu şekilde hedefine ulaştı.</a:t>
            </a:r>
            <a:br>
              <a:rPr lang="tr-TR" dirty="0" smtClean="0"/>
            </a:b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İRFAN TÖRECİ</a:t>
            </a:r>
            <a:endParaRPr lang="tr-TR" dirty="0"/>
          </a:p>
        </p:txBody>
      </p:sp>
      <p:sp>
        <p:nvSpPr>
          <p:cNvPr id="3" name="2 İçerik Yer Tutucusu"/>
          <p:cNvSpPr>
            <a:spLocks noGrp="1"/>
          </p:cNvSpPr>
          <p:nvPr>
            <p:ph idx="1"/>
          </p:nvPr>
        </p:nvSpPr>
        <p:spPr/>
        <p:txBody>
          <a:bodyPr/>
          <a:lstStyle/>
          <a:p>
            <a:r>
              <a:rPr lang="tr-TR" dirty="0" smtClean="0"/>
              <a:t>Toprak bir evde ailesiyle birlikte maddi sıkıntı içinde yasayan İrfan Töreci, “</a:t>
            </a:r>
            <a:r>
              <a:rPr lang="tr-TR" dirty="0" smtClean="0">
                <a:hlinkClick r:id="rId2"/>
              </a:rPr>
              <a:t>Çocuk</a:t>
            </a:r>
            <a:r>
              <a:rPr lang="tr-TR" dirty="0" smtClean="0"/>
              <a:t> yaşımda doktorsuzluk yüzünden kolumu kaybettim. Ancak bu durum bana engel olmadı. Beni daha çok kamçıladı. Çok çalıştım ve başardım. Doktor olacağım için çok mutluyum” diye konuştu.</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BEN NE İSTİYORUM?</a:t>
            </a:r>
            <a:endParaRPr lang="tr-TR" dirty="0"/>
          </a:p>
        </p:txBody>
      </p:sp>
      <p:sp>
        <p:nvSpPr>
          <p:cNvPr id="3" name="2 İçerik Yer Tutucusu"/>
          <p:cNvSpPr>
            <a:spLocks noGrp="1"/>
          </p:cNvSpPr>
          <p:nvPr>
            <p:ph idx="1"/>
          </p:nvPr>
        </p:nvSpPr>
        <p:spPr/>
        <p:txBody>
          <a:bodyPr>
            <a:normAutofit fontScale="55000" lnSpcReduction="20000"/>
          </a:bodyPr>
          <a:lstStyle/>
          <a:p>
            <a:pPr fontAlgn="base"/>
            <a:r>
              <a:rPr lang="tr-TR" b="1" dirty="0" err="1" smtClean="0"/>
              <a:t>Florence</a:t>
            </a:r>
            <a:r>
              <a:rPr lang="tr-TR" dirty="0" smtClean="0"/>
              <a:t>, Fransa’dan İngiltere’ye, İngiltere’den de Fransa’ya yüzerek </a:t>
            </a:r>
            <a:r>
              <a:rPr lang="tr-TR" b="1" dirty="0" err="1" smtClean="0"/>
              <a:t>Manş</a:t>
            </a:r>
            <a:r>
              <a:rPr lang="tr-TR" b="1" dirty="0" smtClean="0"/>
              <a:t> Denizi’ni her iki yönde geçen ilk kadın yüzücüydü.</a:t>
            </a:r>
            <a:endParaRPr lang="tr-TR" dirty="0" smtClean="0"/>
          </a:p>
          <a:p>
            <a:pPr fontAlgn="base"/>
            <a:r>
              <a:rPr lang="tr-TR" dirty="0" smtClean="0"/>
              <a:t>Bir ideali vardı;</a:t>
            </a:r>
            <a:r>
              <a:rPr lang="tr-TR" b="1" dirty="0" smtClean="0"/>
              <a:t> </a:t>
            </a:r>
            <a:r>
              <a:rPr lang="tr-TR" b="1" dirty="0" err="1" smtClean="0"/>
              <a:t>Catalania</a:t>
            </a:r>
            <a:r>
              <a:rPr lang="tr-TR" b="1" dirty="0" smtClean="0"/>
              <a:t> Adası’ndan </a:t>
            </a:r>
            <a:r>
              <a:rPr lang="tr-TR" b="1" dirty="0" err="1" smtClean="0"/>
              <a:t>California’a</a:t>
            </a:r>
            <a:r>
              <a:rPr lang="tr-TR" b="1" dirty="0" smtClean="0"/>
              <a:t> sahiline kadarki 26 millik mesafeyi yüzerek geçen ilk kadın olmak.</a:t>
            </a:r>
            <a:endParaRPr lang="tr-TR" dirty="0" smtClean="0"/>
          </a:p>
          <a:p>
            <a:pPr fontAlgn="base"/>
            <a:r>
              <a:rPr lang="tr-TR" dirty="0" smtClean="0"/>
              <a:t>Bu zorlu hedefe ulaşabilmek için yılın en sıcak günlerinden biri olan 4 temmuz günü seçildi. Ancak bu tarihte bile deniz suyunun sıcaklığı oldukça soğuktu ve hava da sisliydi. Neredeyse </a:t>
            </a:r>
            <a:r>
              <a:rPr lang="tr-TR" b="1" dirty="0" smtClean="0"/>
              <a:t>kendisini takip eden ekibi dahi göremeyecek kadar görme mesafesi düşüktü. </a:t>
            </a:r>
            <a:r>
              <a:rPr lang="tr-TR" dirty="0" smtClean="0"/>
              <a:t>Bunlarla beraber başka bir sorun da köpek balıklarıydı.</a:t>
            </a:r>
          </a:p>
          <a:p>
            <a:pPr fontAlgn="base"/>
            <a:r>
              <a:rPr lang="tr-TR" b="1" dirty="0" err="1" smtClean="0"/>
              <a:t>Florence</a:t>
            </a:r>
            <a:r>
              <a:rPr lang="tr-TR" dirty="0" smtClean="0"/>
              <a:t>, gözünü hedefe dikmişti bir kere, vazgeçmedi ve suya atladı. Bir çok televizyon kanalı bu anı canlı yayın geçiyordu. Kendinden emin bu kadına destek olmak ve bu eşsiz anı milyonlara aktarmak için. </a:t>
            </a:r>
            <a:r>
              <a:rPr lang="tr-TR" b="1" dirty="0" err="1" smtClean="0"/>
              <a:t>Florence</a:t>
            </a:r>
            <a:r>
              <a:rPr lang="tr-TR" dirty="0" smtClean="0"/>
              <a:t>, </a:t>
            </a:r>
            <a:r>
              <a:rPr lang="tr-TR" b="1" dirty="0" smtClean="0"/>
              <a:t>26 </a:t>
            </a:r>
            <a:r>
              <a:rPr lang="tr-TR" dirty="0" smtClean="0"/>
              <a:t>millik mesafenin</a:t>
            </a:r>
            <a:r>
              <a:rPr lang="tr-TR" b="1" dirty="0" smtClean="0"/>
              <a:t>25.5</a:t>
            </a:r>
            <a:r>
              <a:rPr lang="tr-TR" dirty="0" smtClean="0"/>
              <a:t> milini annesi ve antrenörünün de büyük çabalarıyla geçmişti ki, teknedekilere kendisini derhal sudan çıkartmalarını söyledi.</a:t>
            </a:r>
          </a:p>
          <a:p>
            <a:pPr fontAlgn="base"/>
            <a:r>
              <a:rPr lang="tr-TR" dirty="0" smtClean="0"/>
              <a:t>Müthiş bir </a:t>
            </a:r>
            <a:r>
              <a:rPr lang="tr-TR" b="1" dirty="0" smtClean="0"/>
              <a:t>hayal kırıklığı</a:t>
            </a:r>
            <a:r>
              <a:rPr lang="tr-TR" dirty="0" smtClean="0"/>
              <a:t> yaşadı herkes. Annesinin ve antrenörünün “</a:t>
            </a:r>
            <a:r>
              <a:rPr lang="tr-TR" b="1" dirty="0" smtClean="0"/>
              <a:t>Bitti, bitti bir şey kalmadı” sözleri dahi etki etmemişti </a:t>
            </a:r>
            <a:r>
              <a:rPr lang="tr-TR" b="1" dirty="0" err="1" smtClean="0"/>
              <a:t>Florence’a</a:t>
            </a:r>
            <a:r>
              <a:rPr lang="tr-TR" b="1" dirty="0" smtClean="0"/>
              <a:t> ve sudan çıkartılmıştı </a:t>
            </a:r>
            <a:r>
              <a:rPr lang="tr-TR" b="1" dirty="0" err="1" smtClean="0"/>
              <a:t>Florence</a:t>
            </a:r>
            <a:r>
              <a:rPr lang="tr-TR" dirty="0" smtClean="0"/>
              <a:t>. Karaya </a:t>
            </a:r>
            <a:r>
              <a:rPr lang="tr-TR" dirty="0" err="1" smtClean="0"/>
              <a:t>çıktıında</a:t>
            </a:r>
            <a:r>
              <a:rPr lang="tr-TR" dirty="0" smtClean="0"/>
              <a:t> ise müthiş bir hüzün hakimdi </a:t>
            </a:r>
            <a:r>
              <a:rPr lang="tr-TR" b="1" dirty="0" err="1" smtClean="0"/>
              <a:t>Florence</a:t>
            </a:r>
            <a:r>
              <a:rPr lang="tr-TR" dirty="0" err="1" smtClean="0"/>
              <a:t>’a</a:t>
            </a:r>
            <a:r>
              <a:rPr lang="tr-TR" dirty="0" smtClean="0"/>
              <a:t>. Bu denli az kalmışken yüzmeyi bırakmıştı ve müthiş bir hayal kırıklığı yaşamıştı.</a:t>
            </a:r>
          </a:p>
          <a:p>
            <a:pPr fontAlgn="base"/>
            <a:r>
              <a:rPr lang="tr-TR" dirty="0" smtClean="0"/>
              <a:t>Bu durumu şöylesine bir ders ile tanımladı </a:t>
            </a:r>
            <a:r>
              <a:rPr lang="tr-TR" b="1" dirty="0" err="1" smtClean="0"/>
              <a:t>Florence</a:t>
            </a:r>
            <a:r>
              <a:rPr lang="tr-TR" dirty="0" smtClean="0"/>
              <a:t>: “</a:t>
            </a:r>
            <a:r>
              <a:rPr lang="tr-TR" b="1" dirty="0" smtClean="0"/>
              <a:t>Beni durduran ne soğuk, ne de 16 saat süreyle yüzmüş olmamdı. Başarısızlığımın tek sebebi sisten dolayı görememiş olmamdı!</a:t>
            </a:r>
            <a:r>
              <a:rPr lang="tr-TR" dirty="0" smtClean="0"/>
              <a:t>”</a:t>
            </a:r>
          </a:p>
          <a:p>
            <a:pPr fontAlgn="base"/>
            <a:r>
              <a:rPr lang="tr-TR" dirty="0" smtClean="0"/>
              <a:t>İki ay sonra </a:t>
            </a:r>
            <a:r>
              <a:rPr lang="tr-TR" b="1" dirty="0" err="1" smtClean="0"/>
              <a:t>Florence</a:t>
            </a:r>
            <a:r>
              <a:rPr lang="tr-TR" dirty="0" smtClean="0"/>
              <a:t> yine denedi. Hava yine </a:t>
            </a:r>
            <a:r>
              <a:rPr lang="tr-TR" b="1" dirty="0" smtClean="0"/>
              <a:t>soğuktu</a:t>
            </a:r>
            <a:r>
              <a:rPr lang="tr-TR" dirty="0" smtClean="0"/>
              <a:t>, </a:t>
            </a:r>
            <a:r>
              <a:rPr lang="tr-TR" b="1" dirty="0" smtClean="0"/>
              <a:t>köpek balıkları</a:t>
            </a:r>
            <a:r>
              <a:rPr lang="tr-TR" dirty="0" smtClean="0"/>
              <a:t> yine vardı ve her yer yine </a:t>
            </a:r>
            <a:r>
              <a:rPr lang="tr-TR" b="1" dirty="0" smtClean="0"/>
              <a:t>sisti</a:t>
            </a:r>
            <a:r>
              <a:rPr lang="tr-TR" dirty="0" smtClean="0"/>
              <a:t>. Ancak, </a:t>
            </a:r>
            <a:r>
              <a:rPr lang="tr-TR" b="1" dirty="0" err="1" smtClean="0"/>
              <a:t>Florence</a:t>
            </a:r>
            <a:r>
              <a:rPr lang="tr-TR" dirty="0" smtClean="0"/>
              <a:t>, </a:t>
            </a:r>
            <a:r>
              <a:rPr lang="tr-TR" b="1" dirty="0" smtClean="0"/>
              <a:t>her kulacında sahili hayal ederek ilerledi. Yılmadı, bırakmadı, hayaline kulaç attı, başardı! Hem de erkeklerin rekorunu 2 saat farkla geçerek. </a:t>
            </a:r>
            <a:r>
              <a:rPr lang="tr-TR" b="1" dirty="0" err="1" smtClean="0"/>
              <a:t>Catalania</a:t>
            </a:r>
            <a:r>
              <a:rPr lang="tr-TR" b="1" dirty="0" smtClean="0"/>
              <a:t> Kanalını geçen ilk kadın oldu!</a:t>
            </a:r>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DÜŞÜNCE VE İNANÇ</a:t>
            </a:r>
            <a:endParaRPr lang="tr-TR" dirty="0"/>
          </a:p>
        </p:txBody>
      </p:sp>
      <p:sp>
        <p:nvSpPr>
          <p:cNvPr id="3" name="2 İçerik Yer Tutucusu"/>
          <p:cNvSpPr>
            <a:spLocks noGrp="1"/>
          </p:cNvSpPr>
          <p:nvPr>
            <p:ph idx="1"/>
          </p:nvPr>
        </p:nvSpPr>
        <p:spPr/>
        <p:txBody>
          <a:bodyPr>
            <a:normAutofit/>
          </a:bodyPr>
          <a:lstStyle/>
          <a:p>
            <a:r>
              <a:rPr lang="tr-TR" dirty="0" smtClean="0"/>
              <a:t>Öğrencinin kafasından geçen düşünceler ve sahip olduğu inançlar onun başarma duygusu üzerinde çok büyük bir etkiye sahiptir.</a:t>
            </a:r>
          </a:p>
          <a:p>
            <a:r>
              <a:rPr lang="tr-TR" dirty="0" smtClean="0"/>
              <a:t>Bir öğrenci </a:t>
            </a:r>
            <a:r>
              <a:rPr lang="tr-TR" dirty="0" err="1" smtClean="0"/>
              <a:t>herşeyden</a:t>
            </a:r>
            <a:r>
              <a:rPr lang="tr-TR" dirty="0" smtClean="0"/>
              <a:t> önce hedefini gerçekleştirebileceğine kendisinin inanması gerekir.</a:t>
            </a:r>
          </a:p>
          <a:p>
            <a:r>
              <a:rPr lang="tr-TR" dirty="0" smtClean="0"/>
              <a:t>Gün içinde kafasından geçen düşünceler onu hedefine götürecek,pozitif ve motive edici türden olmalıdır.</a:t>
            </a:r>
          </a:p>
          <a:p>
            <a:r>
              <a:rPr lang="tr-TR" dirty="0" smtClean="0"/>
              <a:t>Olumsuz düşünceler öğrencinin başarma duygusunu zedeler.</a:t>
            </a:r>
          </a:p>
          <a:p>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KELİMELERİN GÜCÜ VİDEO</a:t>
            </a:r>
            <a:endParaRPr lang="tr-TR" dirty="0"/>
          </a:p>
        </p:txBody>
      </p:sp>
      <p:pic>
        <p:nvPicPr>
          <p:cNvPr id="4" name="Kelimelerini Değiştir. Dünyanı Değiştir.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27088" y="2271713"/>
            <a:ext cx="6710362" cy="375761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İMAJİNASYON</a:t>
            </a:r>
            <a:endParaRPr lang="tr-TR" dirty="0"/>
          </a:p>
        </p:txBody>
      </p:sp>
      <p:sp>
        <p:nvSpPr>
          <p:cNvPr id="3" name="2 İçerik Yer Tutucusu"/>
          <p:cNvSpPr>
            <a:spLocks noGrp="1"/>
          </p:cNvSpPr>
          <p:nvPr>
            <p:ph idx="1"/>
          </p:nvPr>
        </p:nvSpPr>
        <p:spPr/>
        <p:txBody>
          <a:bodyPr>
            <a:normAutofit fontScale="85000" lnSpcReduction="10000"/>
          </a:bodyPr>
          <a:lstStyle/>
          <a:p>
            <a:r>
              <a:rPr lang="tr-TR" b="1" dirty="0" err="1" smtClean="0"/>
              <a:t>Ronaldinho</a:t>
            </a:r>
            <a:r>
              <a:rPr lang="tr-TR" b="1" dirty="0" smtClean="0"/>
              <a:t>: “Ben oyunu hayal ederim”</a:t>
            </a:r>
            <a:br>
              <a:rPr lang="tr-TR" b="1" dirty="0" smtClean="0"/>
            </a:br>
            <a:r>
              <a:rPr lang="tr-TR" b="1" dirty="0" smtClean="0"/>
              <a:t>“Antrenman yaptığım zaman konsantre olduğum şeylerden biri de topu takım arkadaşlarımdan birine gönderirken, mümkünse onu rakip kaleciyle karşı karşıya bırakacak şekilde nasıl yapacağımın zihinsel bir resmini görmektir. Peki, ne yaparım, her oyun öncesi, her gün ve her gece, düşünür, kimsenin aklından bile geçiremeyeceği oyun ve teknikleri hayal eder ve her zaman topu göndereceğim takım arkadaşlarımın güçlü yanlarını aklımın bir kenarında bulundururum. Bütün bu oyunları zihnimde yapılandırdığım zaman, takım arkadaşlarımın topu ayaklarında mı yoksa önlerinde mi görmek istediklerini ve hatta sağ ayaklarının mı yoksa sol ayaklarının mı daha güçlü olduğunu dahi hesaba katarım. Bu benim işim. Ben bunu yaparım. Ben oyunu hayal ederim.” (2006 Dünya Kupası)</a:t>
            </a:r>
            <a:br>
              <a:rPr lang="tr-TR" b="1" dirty="0" smtClean="0"/>
            </a:br>
            <a:r>
              <a:rPr lang="tr-TR" b="1" dirty="0" smtClean="0"/>
              <a:t>‘New York </a:t>
            </a:r>
            <a:r>
              <a:rPr lang="tr-TR" b="1" dirty="0" err="1" smtClean="0"/>
              <a:t>Times</a:t>
            </a:r>
            <a:r>
              <a:rPr lang="tr-TR" b="1" dirty="0" smtClean="0"/>
              <a:t>’ 4 Haziran 2006</a:t>
            </a:r>
            <a:endParaRPr lang="tr-TR" dirty="0" smtClean="0"/>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297</TotalTime>
  <Words>436</Words>
  <Application>Microsoft Office PowerPoint</Application>
  <PresentationFormat>Ekran Gösterisi (4:3)</PresentationFormat>
  <Paragraphs>103</Paragraphs>
  <Slides>27</Slides>
  <Notes>0</Notes>
  <HiddenSlides>0</HiddenSlides>
  <MMClips>1</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İyon</vt:lpstr>
      <vt:lpstr>ÜNİVERSİTE SINAVLARINA HAZIRLANIYORUM</vt:lpstr>
      <vt:lpstr>İRFAN TÖRECİ</vt:lpstr>
      <vt:lpstr>İRFAN TÖRECİ</vt:lpstr>
      <vt:lpstr>İRFAN TÖRECİ</vt:lpstr>
      <vt:lpstr>İRFAN TÖRECİ</vt:lpstr>
      <vt:lpstr>BEN NE İSTİYORUM?</vt:lpstr>
      <vt:lpstr>DÜŞÜNCE VE İNANÇ</vt:lpstr>
      <vt:lpstr>KELİMELERİN GÜCÜ VİDEO</vt:lpstr>
      <vt:lpstr>İMAJİNASYON</vt:lpstr>
      <vt:lpstr>KENDİNİZİ İYİ TANIYIN</vt:lpstr>
      <vt:lpstr>KENDİNİZİ HANGİ YÖNLERDEN İYİ TANIMALISINIZ?</vt:lpstr>
      <vt:lpstr>5 ÖNEMLİ NOKTA</vt:lpstr>
      <vt:lpstr>KEŞKELERİ HAYATINDAN ÇIKAR</vt:lpstr>
      <vt:lpstr>BÖYLE BİR ORTAMDA DERS ÇALIŞMAK NASIL OLUR?</vt:lpstr>
      <vt:lpstr>BÖYLE BİR ORTAMDA DERS ÇALIŞMAK NASIL OLUR?</vt:lpstr>
      <vt:lpstr>DERS ÇALIŞMA ORTAMI</vt:lpstr>
      <vt:lpstr>VERİMLİ DERS ÇALIŞMA</vt:lpstr>
      <vt:lpstr>ARKADAŞ</vt:lpstr>
      <vt:lpstr>PowerPoint Sunusu</vt:lpstr>
      <vt:lpstr>BODYLİK SİSTEMİ KURUN</vt:lpstr>
      <vt:lpstr>HEDEFİNİZE ULAŞMAK İÇİN HANGİ İMKANLARA SAHİPSİNİZ?</vt:lpstr>
      <vt:lpstr>BU İMKANLARI HEDEFİNİZ İÇİN EN İYİ ŞEKİLDE DEĞERLENDİRİN</vt:lpstr>
      <vt:lpstr>ENGELLER,PROBLEMLER,OLUMSUZLUKLAR</vt:lpstr>
      <vt:lpstr>MICHEAL JORDAN</vt:lpstr>
      <vt:lpstr>SORUMLULUK</vt:lpstr>
      <vt:lpstr>BİRİNCİ ÖNCELİĞİNİZ SAĞLIĞINIZ İKİNCİ ÖNCELİĞİNİZ HEDEFİNİZ OLMALIDIR.</vt:lpstr>
      <vt:lpstr>SON SÖZ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SUAT</dc:creator>
  <cp:lastModifiedBy>Progressive</cp:lastModifiedBy>
  <cp:revision>33</cp:revision>
  <dcterms:created xsi:type="dcterms:W3CDTF">2016-04-22T08:35:40Z</dcterms:created>
  <dcterms:modified xsi:type="dcterms:W3CDTF">2017-05-15T07:25:49Z</dcterms:modified>
</cp:coreProperties>
</file>