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308" r:id="rId9"/>
    <p:sldId id="263" r:id="rId10"/>
    <p:sldId id="264" r:id="rId11"/>
    <p:sldId id="265" r:id="rId12"/>
    <p:sldId id="266" r:id="rId13"/>
    <p:sldId id="267" r:id="rId14"/>
    <p:sldId id="268" r:id="rId15"/>
    <p:sldId id="296" r:id="rId16"/>
    <p:sldId id="297" r:id="rId17"/>
    <p:sldId id="269" r:id="rId18"/>
    <p:sldId id="303" r:id="rId19"/>
    <p:sldId id="270" r:id="rId20"/>
    <p:sldId id="271" r:id="rId21"/>
    <p:sldId id="272" r:id="rId22"/>
    <p:sldId id="273" r:id="rId23"/>
    <p:sldId id="298" r:id="rId24"/>
    <p:sldId id="274" r:id="rId25"/>
    <p:sldId id="302" r:id="rId26"/>
    <p:sldId id="276" r:id="rId27"/>
    <p:sldId id="278" r:id="rId28"/>
    <p:sldId id="279" r:id="rId29"/>
    <p:sldId id="280" r:id="rId30"/>
    <p:sldId id="281" r:id="rId31"/>
    <p:sldId id="282" r:id="rId32"/>
    <p:sldId id="305" r:id="rId33"/>
    <p:sldId id="283" r:id="rId34"/>
    <p:sldId id="306" r:id="rId35"/>
    <p:sldId id="307" r:id="rId36"/>
    <p:sldId id="284" r:id="rId37"/>
    <p:sldId id="285" r:id="rId38"/>
    <p:sldId id="286" r:id="rId39"/>
    <p:sldId id="287" r:id="rId40"/>
    <p:sldId id="290" r:id="rId41"/>
    <p:sldId id="292" r:id="rId42"/>
    <p:sldId id="294" r:id="rId43"/>
    <p:sldId id="295"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4660"/>
  </p:normalViewPr>
  <p:slideViewPr>
    <p:cSldViewPr>
      <p:cViewPr>
        <p:scale>
          <a:sx n="107" d="100"/>
          <a:sy n="107" d="100"/>
        </p:scale>
        <p:origin x="-2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15.05.2017</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15.05.2017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15.05.2017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15.05.2017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15.05.2017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15.05.2017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15.05.2017</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D9F75050-0E15-4C5B-92B0-66D068882F1F}" type="datetimeFigureOut">
              <a:rPr lang="tr-TR" smtClean="0"/>
              <a:pPr/>
              <a:t>15.05.2017</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15.05.2017</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D9F75050-0E15-4C5B-92B0-66D068882F1F}" type="datetimeFigureOut">
              <a:rPr lang="tr-TR" smtClean="0"/>
              <a:pPr/>
              <a:t>15.05.2017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15.05.2017</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15.05.2017</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Semir\Desktop\SUAT%20ESER\V&#304;DEOLA\Nick%20Vujicic%20Pozitif%20D&#252;&#351;&#252;nce%20G&#252;c&#252;.mp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Semir\Desktop\SUAT%20ESER\V&#304;DEOLA\Alg&#305;n&#305;%20De&#287;i&#351;tir,%20Hayat&#305;n%20De&#287;i&#351;sin...mp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ilimsaati.com/" TargetMode="External"/><Relationship Id="rId2" Type="http://schemas.openxmlformats.org/officeDocument/2006/relationships/hyperlink" Target="http://dilaverajder.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tr.wikipedia.org/wiki/National_Basketball_Associ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r.wikipedia.org/wiki/NBA_Y%C4%B1l%C4%B1n_Defans_Oyuncusu" TargetMode="External"/><Relationship Id="rId7" Type="http://schemas.openxmlformats.org/officeDocument/2006/relationships/hyperlink" Target="https://tr.wikipedia.org/w/index.php?title=Babe_Ruth&amp;action=edit&amp;redlink=1" TargetMode="External"/><Relationship Id="rId2" Type="http://schemas.openxmlformats.org/officeDocument/2006/relationships/hyperlink" Target="https://tr.wikipedia.org/wiki/NBA_Finalleri_MVP_%C3%96d%C3%BCl%C3%BC" TargetMode="External"/><Relationship Id="rId1" Type="http://schemas.openxmlformats.org/officeDocument/2006/relationships/slideLayout" Target="../slideLayouts/slideLayout2.xml"/><Relationship Id="rId6" Type="http://schemas.openxmlformats.org/officeDocument/2006/relationships/hyperlink" Target="https://tr.wikipedia.org/wiki/Associated_Press" TargetMode="External"/><Relationship Id="rId5" Type="http://schemas.openxmlformats.org/officeDocument/2006/relationships/hyperlink" Target="https://tr.wikipedia.org/wiki/ESPN" TargetMode="External"/><Relationship Id="rId4" Type="http://schemas.openxmlformats.org/officeDocument/2006/relationships/hyperlink" Target="https://tr.wikipedia.org/wiki/1999"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500430" y="714356"/>
            <a:ext cx="5272070" cy="1500199"/>
          </a:xfrm>
          <a:ln/>
          <a:effectLst>
            <a:softEdge rad="127000"/>
          </a:effectLst>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tr-TR" dirty="0" smtClean="0"/>
              <a:t>BAŞARI</a:t>
            </a:r>
            <a:br>
              <a:rPr lang="tr-TR" dirty="0" smtClean="0"/>
            </a:br>
            <a:r>
              <a:rPr lang="tr-TR" dirty="0" smtClean="0"/>
              <a:t> BENİM ELİMDE</a:t>
            </a:r>
            <a:endParaRPr lang="tr-TR" dirty="0"/>
          </a:p>
        </p:txBody>
      </p:sp>
      <p:pic>
        <p:nvPicPr>
          <p:cNvPr id="4" name="3 Resim" descr="indir (2).jpg"/>
          <p:cNvPicPr>
            <a:picLocks noChangeAspect="1"/>
          </p:cNvPicPr>
          <p:nvPr/>
        </p:nvPicPr>
        <p:blipFill>
          <a:blip r:embed="rId2" cstate="print"/>
          <a:stretch>
            <a:fillRect/>
          </a:stretch>
        </p:blipFill>
        <p:spPr>
          <a:xfrm>
            <a:off x="142844" y="857232"/>
            <a:ext cx="3786214" cy="328614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tr-TR" dirty="0" smtClean="0"/>
              <a:t>NICK VUJICIC</a:t>
            </a:r>
            <a:endParaRPr lang="tr-TR" dirty="0"/>
          </a:p>
        </p:txBody>
      </p:sp>
      <p:pic>
        <p:nvPicPr>
          <p:cNvPr id="4" name="Nick Vujicic Pozitif Düşünce Gücü.mp4">
            <a:hlinkClick r:id="" action="ppaction://media"/>
          </p:cNvPr>
          <p:cNvPicPr>
            <a:picLocks noGrp="1" noRot="1" noChangeAspect="1"/>
          </p:cNvPicPr>
          <p:nvPr>
            <p:ph idx="1"/>
            <a:videoFile r:link="rId1"/>
          </p:nvPr>
        </p:nvPicPr>
        <p:blipFill>
          <a:blip r:embed="rId3" cstate="print"/>
          <a:stretch>
            <a:fillRect/>
          </a:stretch>
        </p:blipFill>
        <p:spPr>
          <a:xfrm>
            <a:off x="0" y="1268760"/>
            <a:ext cx="9144000" cy="5589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29058" y="1481328"/>
            <a:ext cx="4757742" cy="4525963"/>
          </a:xfrm>
        </p:spPr>
        <p:txBody>
          <a:bodyPr>
            <a:normAutofit fontScale="85000" lnSpcReduction="20000"/>
          </a:bodyPr>
          <a:lstStyle/>
          <a:p>
            <a:r>
              <a:rPr lang="tr-TR" dirty="0" smtClean="0"/>
              <a:t>Hedefleri olan</a:t>
            </a:r>
          </a:p>
          <a:p>
            <a:r>
              <a:rPr lang="tr-TR" dirty="0" smtClean="0"/>
              <a:t>Hedeflerini gerçekleştireceklerine inanan</a:t>
            </a:r>
          </a:p>
          <a:p>
            <a:r>
              <a:rPr lang="tr-TR" dirty="0" smtClean="0"/>
              <a:t>Pozitif düşünen</a:t>
            </a:r>
          </a:p>
          <a:p>
            <a:r>
              <a:rPr lang="tr-TR" dirty="0" smtClean="0"/>
              <a:t>Elinden gelenin en iyisini yapan</a:t>
            </a:r>
          </a:p>
          <a:p>
            <a:r>
              <a:rPr lang="tr-TR" dirty="0" smtClean="0"/>
              <a:t>Vazgeçmeyen</a:t>
            </a:r>
          </a:p>
          <a:p>
            <a:r>
              <a:rPr lang="tr-TR" dirty="0" smtClean="0"/>
              <a:t>İmkanları en iyi şekilde değerlendiren</a:t>
            </a:r>
          </a:p>
          <a:p>
            <a:r>
              <a:rPr lang="tr-TR" dirty="0" smtClean="0"/>
              <a:t>Hedefine konsantre olan</a:t>
            </a:r>
          </a:p>
          <a:p>
            <a:r>
              <a:rPr lang="tr-TR" dirty="0" smtClean="0"/>
              <a:t>Çevre tehdidini ortadan kaldıran insanlar olduğunu görebiliriz.</a:t>
            </a:r>
            <a:endParaRPr lang="tr-TR" dirty="0"/>
          </a:p>
        </p:txBody>
      </p:sp>
      <p:sp>
        <p:nvSpPr>
          <p:cNvPr id="3" name="2 Başlık"/>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dirty="0" smtClean="0"/>
              <a:t>BU İNSANLARIN HAYAT HİKAYELERİNİ İNCELEDİĞİMİZDE</a:t>
            </a:r>
            <a:endParaRPr lang="tr-TR" dirty="0"/>
          </a:p>
        </p:txBody>
      </p:sp>
      <p:pic>
        <p:nvPicPr>
          <p:cNvPr id="4" name="3 Resim" descr="BAŞARI.jpg"/>
          <p:cNvPicPr>
            <a:picLocks noChangeAspect="1"/>
          </p:cNvPicPr>
          <p:nvPr/>
        </p:nvPicPr>
        <p:blipFill>
          <a:blip r:embed="rId2" cstate="print"/>
          <a:stretch>
            <a:fillRect/>
          </a:stretch>
        </p:blipFill>
        <p:spPr>
          <a:xfrm>
            <a:off x="785786" y="1643050"/>
            <a:ext cx="2390775" cy="2857520"/>
          </a:xfrm>
          <a:prstGeom prst="rect">
            <a:avLst/>
          </a:prstGeom>
          <a:scene3d>
            <a:camera prst="perspectiveHeroicExtremeRightFacing"/>
            <a:lightRig rig="threePt" dir="t"/>
          </a:scene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714348" y="1071546"/>
            <a:ext cx="8229600" cy="1143000"/>
          </a:xfrm>
        </p:spPr>
        <p:txBody>
          <a:bodyPr>
            <a:normAutofit fontScale="90000"/>
          </a:bodyPr>
          <a:lstStyle/>
          <a:p>
            <a:pPr algn="ctr"/>
            <a:r>
              <a:rPr lang="tr-TR" dirty="0" smtClean="0"/>
              <a:t>Başarılı insanların tüm bu özellikleri aynı zamanda sunumun alt başlıkları olacaktır</a:t>
            </a:r>
            <a:endParaRPr lang="tr-TR" dirty="0"/>
          </a:p>
        </p:txBody>
      </p:sp>
      <p:pic>
        <p:nvPicPr>
          <p:cNvPr id="1026" name="Picture 2" descr="C:\Program Files (x86)\Microsoft Office\MEDIA\CAGCAT10\j0233018.wmf"/>
          <p:cNvPicPr>
            <a:picLocks noGrp="1" noChangeAspect="1" noChangeArrowheads="1"/>
          </p:cNvPicPr>
          <p:nvPr>
            <p:ph idx="1"/>
          </p:nvPr>
        </p:nvPicPr>
        <p:blipFill>
          <a:blip r:embed="rId2" cstate="print"/>
          <a:srcRect/>
          <a:stretch>
            <a:fillRect/>
          </a:stretch>
        </p:blipFill>
        <p:spPr bwMode="auto">
          <a:xfrm>
            <a:off x="3428992" y="3143248"/>
            <a:ext cx="2574202" cy="261494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214414" y="5429264"/>
            <a:ext cx="7472386" cy="578027"/>
          </a:xfrm>
        </p:spPr>
        <p:txBody>
          <a:bodyPr>
            <a:normAutofit lnSpcReduction="10000"/>
          </a:bodyPr>
          <a:lstStyle/>
          <a:p>
            <a:r>
              <a:rPr lang="tr-TR" sz="1600" dirty="0" smtClean="0"/>
              <a:t>Hedef; Öğrenciye yol gösterir,onu motive eder ve öğrencinin azimle çalışmasını sağlar.</a:t>
            </a:r>
            <a:endParaRPr lang="tr-TR" sz="1600" dirty="0"/>
          </a:p>
        </p:txBody>
      </p:sp>
      <p:sp>
        <p:nvSpPr>
          <p:cNvPr id="3" name="2 Başlık"/>
          <p:cNvSpPr>
            <a:spLocks noGrp="1"/>
          </p:cNvSpPr>
          <p:nvPr>
            <p:ph type="title"/>
          </p:nvPr>
        </p:nvSpPr>
        <p:spPr>
          <a:xfrm>
            <a:off x="857224" y="285728"/>
            <a:ext cx="7729534" cy="1011222"/>
          </a:xfrm>
        </p:spPr>
        <p:style>
          <a:lnRef idx="3">
            <a:schemeClr val="lt1"/>
          </a:lnRef>
          <a:fillRef idx="1">
            <a:schemeClr val="accent3"/>
          </a:fillRef>
          <a:effectRef idx="1">
            <a:schemeClr val="accent3"/>
          </a:effectRef>
          <a:fontRef idx="minor">
            <a:schemeClr val="lt1"/>
          </a:fontRef>
        </p:style>
        <p:txBody>
          <a:bodyPr/>
          <a:lstStyle/>
          <a:p>
            <a:pPr algn="ctr"/>
            <a:r>
              <a:rPr lang="tr-TR" dirty="0" smtClean="0"/>
              <a:t>HEDEFİNİZ NEDİR?</a:t>
            </a:r>
            <a:endParaRPr lang="tr-TR" dirty="0"/>
          </a:p>
        </p:txBody>
      </p:sp>
      <p:pic>
        <p:nvPicPr>
          <p:cNvPr id="4" name="3 Resim" descr="indir (1).jpg"/>
          <p:cNvPicPr>
            <a:picLocks noChangeAspect="1"/>
          </p:cNvPicPr>
          <p:nvPr/>
        </p:nvPicPr>
        <p:blipFill>
          <a:blip r:embed="rId2" cstate="print"/>
          <a:stretch>
            <a:fillRect/>
          </a:stretch>
        </p:blipFill>
        <p:spPr>
          <a:xfrm>
            <a:off x="1285852" y="1285860"/>
            <a:ext cx="6715172" cy="40719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lorence+chadwick[1].jpg"/>
          <p:cNvPicPr>
            <a:picLocks noGrp="1" noChangeAspect="1"/>
          </p:cNvPicPr>
          <p:nvPr>
            <p:ph idx="1"/>
          </p:nvPr>
        </p:nvPicPr>
        <p:blipFill>
          <a:blip r:embed="rId2" cstate="print"/>
          <a:stretch>
            <a:fillRect/>
          </a:stretch>
        </p:blipFill>
        <p:spPr>
          <a:xfrm>
            <a:off x="2428860" y="1857364"/>
            <a:ext cx="4429156" cy="3810000"/>
          </a:xfrm>
          <a:prstGeom prst="rect">
            <a:avLst/>
          </a:prstGeom>
          <a:ln>
            <a:noFill/>
          </a:ln>
          <a:effectLst>
            <a:softEdge rad="112500"/>
          </a:effectLst>
        </p:spPr>
      </p:pic>
      <p:sp>
        <p:nvSpPr>
          <p:cNvPr id="3" name="2 Başlık"/>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dirty="0" smtClean="0"/>
              <a:t>FLORANCE CHADWICK</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47500" lnSpcReduction="20000"/>
          </a:bodyPr>
          <a:lstStyle/>
          <a:p>
            <a:pPr fontAlgn="base"/>
            <a:r>
              <a:rPr lang="tr-TR" b="1" dirty="0" smtClean="0"/>
              <a:t>Karayı Görebilseydim…</a:t>
            </a:r>
            <a:endParaRPr lang="tr-TR" dirty="0" smtClean="0"/>
          </a:p>
          <a:p>
            <a:pPr fontAlgn="base"/>
            <a:r>
              <a:rPr lang="tr-TR" dirty="0" err="1" smtClean="0"/>
              <a:t>Florence</a:t>
            </a:r>
            <a:r>
              <a:rPr lang="tr-TR" dirty="0" smtClean="0"/>
              <a:t> </a:t>
            </a:r>
            <a:r>
              <a:rPr lang="tr-TR" dirty="0" err="1" smtClean="0"/>
              <a:t>Chadwick</a:t>
            </a:r>
            <a:r>
              <a:rPr lang="tr-TR" dirty="0" smtClean="0"/>
              <a:t>, hem Fransa’dan İngiltere’ye, hem de İngiltere’den Fransa’ya yüzerek </a:t>
            </a:r>
            <a:r>
              <a:rPr lang="tr-TR" dirty="0" err="1" smtClean="0"/>
              <a:t>Manş</a:t>
            </a:r>
            <a:r>
              <a:rPr lang="tr-TR" dirty="0" smtClean="0"/>
              <a:t> denizini her iki yönde geçen ilk bayan yüzücüydü. Bir ideali daha vardı: </a:t>
            </a:r>
            <a:r>
              <a:rPr lang="tr-TR" dirty="0" err="1" smtClean="0"/>
              <a:t>Catalina</a:t>
            </a:r>
            <a:r>
              <a:rPr lang="tr-TR" dirty="0" smtClean="0"/>
              <a:t> Adası’ndan California sahiline kadarki 21 millik mesafeyi yüzen ilk bayan olmak… Ama bu iş hiç de o kadar kolay olmayacaktı.</a:t>
            </a:r>
          </a:p>
          <a:p>
            <a:pPr fontAlgn="base"/>
            <a:r>
              <a:rPr lang="tr-TR" dirty="0" smtClean="0"/>
              <a:t>Yılın en sıcak günlerinden olan 4 Temmuz’da bile, yüzeceği denizin suyu insanın bedenini uyuşturacak kadar soğuktu. Hava o kadar sisliydi ki, yüzücü kendisine eşlik eden tekneleri zorlukla seçebiliyordu. Üstelik o bölgede köpek balıklarına da rastlanıyordu.</a:t>
            </a:r>
          </a:p>
          <a:p>
            <a:pPr fontAlgn="base"/>
            <a:r>
              <a:rPr lang="tr-TR" dirty="0" err="1" smtClean="0"/>
              <a:t>Florence</a:t>
            </a:r>
            <a:r>
              <a:rPr lang="tr-TR" dirty="0" smtClean="0"/>
              <a:t>, soğuğa ve köpek balıklarına rağmen tam 15 mil yüzdü. Teknede bulunan annesi ve antrenörü “Başaracaksın! Az kaldı!” diye bağırıyorlardı. Televizyonlarının başında onu seyreden milyonlarca insan, başarısı için dua ediyordu. Sonra 5 mil daha yüzdü. Hatta California sahillerine sadece yarım mil kaldı. Teknedekilerin bütün teşviklerine rağmen kendisini sudan çıkarmalarını istedi. Herkes hayal kırıklığı içindeydi. Sadece birkaç kulaçlık bir mesafe kalmışken, başarılı yüzücü vazgeçmişti.</a:t>
            </a:r>
          </a:p>
          <a:p>
            <a:pPr fontAlgn="base"/>
            <a:r>
              <a:rPr lang="tr-TR" dirty="0" err="1" smtClean="0"/>
              <a:t>Florence</a:t>
            </a:r>
            <a:r>
              <a:rPr lang="tr-TR" dirty="0" smtClean="0"/>
              <a:t> </a:t>
            </a:r>
            <a:r>
              <a:rPr lang="tr-TR" dirty="0" err="1" smtClean="0"/>
              <a:t>Chadwick</a:t>
            </a:r>
            <a:r>
              <a:rPr lang="tr-TR" dirty="0" smtClean="0"/>
              <a:t>, daha sonra başarısızlığının nedenini şöyle açıkladı:</a:t>
            </a:r>
          </a:p>
          <a:p>
            <a:pPr fontAlgn="base"/>
            <a:r>
              <a:rPr lang="tr-TR" dirty="0" smtClean="0"/>
              <a:t>“Önümde hiçbir şey göremiyordum. Karayı görebilseydim, başarabilirdim!”</a:t>
            </a:r>
          </a:p>
          <a:p>
            <a:pPr fontAlgn="base"/>
            <a:r>
              <a:rPr lang="tr-TR" dirty="0" smtClean="0"/>
              <a:t>Onu durduran ne soğuk, ne on altı saat süreyle kulaç atmanın yorgunluğu, ne de köpekbalıklarıydı. Başarısızlığına hedefini görememesi neden olmuştu!</a:t>
            </a:r>
          </a:p>
          <a:p>
            <a:pPr fontAlgn="base"/>
            <a:r>
              <a:rPr lang="tr-TR" dirty="0" smtClean="0"/>
              <a:t>İki ay sonra, </a:t>
            </a:r>
            <a:r>
              <a:rPr lang="tr-TR" dirty="0" err="1" smtClean="0"/>
              <a:t>Florence</a:t>
            </a:r>
            <a:r>
              <a:rPr lang="tr-TR" dirty="0" smtClean="0"/>
              <a:t> yine denedi. Su yine soğuktu, köpek balıkları yine vardı, sis yine her şeyin üstünü örtüyordu. Ama bu defa, </a:t>
            </a:r>
            <a:r>
              <a:rPr lang="tr-TR" dirty="0" err="1" smtClean="0"/>
              <a:t>Florence</a:t>
            </a:r>
            <a:r>
              <a:rPr lang="tr-TR" dirty="0" smtClean="0"/>
              <a:t> sisin ardında bir yerde kıyının olduğunu düşünerek yüzdü hep. Sahili hayal ederek attı kulaçlarını. Ve başardı! </a:t>
            </a:r>
            <a:r>
              <a:rPr lang="tr-TR" dirty="0" err="1" smtClean="0"/>
              <a:t>Catalina</a:t>
            </a:r>
            <a:r>
              <a:rPr lang="tr-TR" dirty="0" smtClean="0"/>
              <a:t> Kanalını geçen ilk kadın unvanını kazandı. Hem de erkeklerin rekorunu iki saat farkla geçerek!</a:t>
            </a:r>
          </a:p>
          <a:p>
            <a:endParaRPr lang="tr-TR" dirty="0"/>
          </a:p>
        </p:txBody>
      </p:sp>
      <p:sp>
        <p:nvSpPr>
          <p:cNvPr id="3" name="2 Başlık"/>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tr-TR" dirty="0" smtClean="0"/>
              <a:t>FLORANCE CHADWICK</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effectLst>
            <a:glow rad="139700">
              <a:schemeClr val="accent3">
                <a:satMod val="175000"/>
                <a:alpha val="40000"/>
              </a:schemeClr>
            </a:glow>
          </a:effectLst>
        </p:spPr>
        <p:txBody>
          <a:bodyPr/>
          <a:lstStyle/>
          <a:p>
            <a:pPr algn="ctr">
              <a:buNone/>
            </a:pP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Başkasının sizin için istediği değil,sizin kendiniz için istediğiniz,düşündüğünüzde içinizi kıpır kıpır edecek,gerçekleşeceğine inandığınız bir </a:t>
            </a:r>
            <a:r>
              <a:rPr lang="tr-TR"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HEDEFİNİZ</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olsun.</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Başlık"/>
          <p:cNvSpPr>
            <a:spLocks noGrp="1"/>
          </p:cNvSpPr>
          <p:nvPr>
            <p:ph type="title"/>
          </p:nvPr>
        </p:nvSpPr>
        <p:spPr/>
        <p:txBody>
          <a:bodyPr/>
          <a:lstStyle/>
          <a:p>
            <a:pPr algn="ct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buNone/>
            </a:pPr>
            <a:r>
              <a:rPr lang="tr-TR" dirty="0" smtClean="0"/>
              <a:t>Başarılı olmuş her insan </a:t>
            </a:r>
          </a:p>
          <a:p>
            <a:pPr>
              <a:buNone/>
            </a:pPr>
            <a:r>
              <a:rPr lang="tr-TR" dirty="0" smtClean="0"/>
              <a:t>hedeflerini gerçeğe </a:t>
            </a:r>
          </a:p>
          <a:p>
            <a:pPr>
              <a:buNone/>
            </a:pPr>
            <a:r>
              <a:rPr lang="tr-TR" dirty="0" smtClean="0"/>
              <a:t>dönüştürebileceğine </a:t>
            </a:r>
          </a:p>
          <a:p>
            <a:pPr>
              <a:buNone/>
            </a:pPr>
            <a:r>
              <a:rPr lang="tr-TR" dirty="0" smtClean="0"/>
              <a:t>kendini inandırmış </a:t>
            </a:r>
          </a:p>
          <a:p>
            <a:pPr>
              <a:buNone/>
            </a:pPr>
            <a:r>
              <a:rPr lang="tr-TR" dirty="0" smtClean="0"/>
              <a:t>kişilerdir.</a:t>
            </a:r>
          </a:p>
        </p:txBody>
      </p:sp>
      <p:sp>
        <p:nvSpPr>
          <p:cNvPr id="3" name="2 Başlık"/>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pPr algn="ctr"/>
            <a:r>
              <a:rPr lang="tr-TR" dirty="0" smtClean="0"/>
              <a:t>İNANMAK</a:t>
            </a:r>
            <a:endParaRPr lang="tr-TR" dirty="0"/>
          </a:p>
        </p:txBody>
      </p:sp>
      <p:pic>
        <p:nvPicPr>
          <p:cNvPr id="4" name="3 Resim" descr="images (5).jpg"/>
          <p:cNvPicPr>
            <a:picLocks noChangeAspect="1"/>
          </p:cNvPicPr>
          <p:nvPr/>
        </p:nvPicPr>
        <p:blipFill>
          <a:blip r:embed="rId2" cstate="print"/>
          <a:stretch>
            <a:fillRect/>
          </a:stretch>
        </p:blipFill>
        <p:spPr>
          <a:xfrm>
            <a:off x="5429256" y="1571612"/>
            <a:ext cx="3286148"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artallar.jpg"/>
          <p:cNvPicPr>
            <a:picLocks noGrp="1" noChangeAspect="1"/>
          </p:cNvPicPr>
          <p:nvPr>
            <p:ph idx="1"/>
          </p:nvPr>
        </p:nvPicPr>
        <p:blipFill>
          <a:blip r:embed="rId2" cstate="print"/>
          <a:stretch>
            <a:fillRect/>
          </a:stretch>
        </p:blipFill>
        <p:spPr>
          <a:xfrm>
            <a:off x="1428750" y="2172494"/>
            <a:ext cx="6286500" cy="3143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2 Başlık"/>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tr-TR" dirty="0" smtClean="0"/>
              <a:t>KENDİNİZİ NEYE İNANDIRIRSANIZ SİZ O OLURSUNUZ</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643050"/>
            <a:ext cx="8229600" cy="4364241"/>
          </a:xfrm>
        </p:spPr>
        <p:txBody>
          <a:bodyPr/>
          <a:lstStyle/>
          <a:p>
            <a:endParaRPr lang="tr-TR" dirty="0"/>
          </a:p>
        </p:txBody>
      </p:sp>
      <p:sp>
        <p:nvSpPr>
          <p:cNvPr id="3" name="2 Başlık"/>
          <p:cNvSpPr>
            <a:spLocks noGrp="1"/>
          </p:cNvSpPr>
          <p:nvPr>
            <p:ph type="title"/>
          </p:nvPr>
        </p:nvSpPr>
        <p:spPr>
          <a:xfrm>
            <a:off x="357158" y="857232"/>
            <a:ext cx="8401080" cy="4572032"/>
          </a:xfrm>
        </p:spPr>
        <p:txBody>
          <a:bodyPr>
            <a:noAutofit/>
          </a:bodyPr>
          <a:lstStyle/>
          <a:p>
            <a:pPr fontAlgn="base"/>
            <a:r>
              <a:rPr lang="tr-TR" sz="1400" dirty="0" smtClean="0">
                <a:effectLst/>
                <a:latin typeface="Times New Roman" pitchFamily="18" charset="0"/>
                <a:cs typeface="Times New Roman" pitchFamily="18" charset="0"/>
              </a:rPr>
              <a:t/>
            </a:r>
            <a:br>
              <a:rPr lang="tr-TR" sz="1400" dirty="0" smtClean="0">
                <a:effectLst/>
                <a:latin typeface="Times New Roman" pitchFamily="18" charset="0"/>
                <a:cs typeface="Times New Roman" pitchFamily="18" charset="0"/>
              </a:rPr>
            </a:br>
            <a:r>
              <a:rPr lang="tr-TR" sz="1400" dirty="0" smtClean="0">
                <a:effectLst/>
                <a:latin typeface="Times New Roman" pitchFamily="18" charset="0"/>
                <a:cs typeface="Times New Roman" pitchFamily="18" charset="0"/>
              </a:rPr>
              <a:t>Bir gün civcivler dışarıda oynarken bir kartal yumurtası buldular ve gizlice kendi kümeslerine getirdiler. Yumurta oldukça büyüktü ve bunun, çok büyük tavuğa ait büyük bir yumurta olduğunu düşündüler.</a:t>
            </a:r>
            <a:br>
              <a:rPr lang="tr-TR" sz="1400" dirty="0" smtClean="0">
                <a:effectLst/>
                <a:latin typeface="Times New Roman" pitchFamily="18" charset="0"/>
                <a:cs typeface="Times New Roman" pitchFamily="18" charset="0"/>
              </a:rPr>
            </a:br>
            <a:r>
              <a:rPr lang="tr-TR" sz="1400" dirty="0" smtClean="0">
                <a:effectLst/>
                <a:latin typeface="Times New Roman" pitchFamily="18" charset="0"/>
                <a:cs typeface="Times New Roman" pitchFamily="18" charset="0"/>
              </a:rPr>
              <a:t>Daha sonra anne tavuk kümese geldi, ona da bunun büyük bir tavuk yumurtası olduğunu söylediler. Böylece anne tavuk bu yumurtayı bağrına bastı ve üstünde kuluçkaya yattı. Bir gün yumurta çatladı ve içinden siyah tüylü çok farklı bir şey çıktı. Tüm tavuklar onun farlı görünen bir civciv olduğunu düşündüler. Bu farklı civciv, büyümeye başladıkça daha da farklı görünmeye başlıyor, tüyleri uzuyor, güzel siyah bir renge bürünüyordu. Ancak annesi sandığı tavuk dahil olmak üzere, çevresindeki herkes onun bir tavuk olduğu konusunda o kadar emindi ki, kendisi de bu farklılığı hiç sorgulamıyordu. Annesi tavuk, onu bir tavuk gibi büyütmeye çalışıyor, onu tehlikelerden korumak için çeşitli korunma yöntemlerini öğretiyordu.</a:t>
            </a:r>
            <a:br>
              <a:rPr lang="tr-TR" sz="1400" dirty="0" smtClean="0">
                <a:effectLst/>
                <a:latin typeface="Times New Roman" pitchFamily="18" charset="0"/>
                <a:cs typeface="Times New Roman" pitchFamily="18" charset="0"/>
              </a:rPr>
            </a:br>
            <a:r>
              <a:rPr lang="tr-TR" sz="1400" dirty="0" smtClean="0">
                <a:effectLst/>
                <a:latin typeface="Times New Roman" pitchFamily="18" charset="0"/>
                <a:cs typeface="Times New Roman" pitchFamily="18" charset="0"/>
              </a:rPr>
              <a:t>Bir gün kümeslerinde otururken, havadan hızla heybetli bir kuş geçti. Kendini tavuk sanan kartal annesine dönüp sordu:</a:t>
            </a:r>
            <a:br>
              <a:rPr lang="tr-TR" sz="1400" dirty="0" smtClean="0">
                <a:effectLst/>
                <a:latin typeface="Times New Roman" pitchFamily="18" charset="0"/>
                <a:cs typeface="Times New Roman" pitchFamily="18" charset="0"/>
              </a:rPr>
            </a:br>
            <a:r>
              <a:rPr lang="tr-TR" sz="1400" dirty="0" smtClean="0">
                <a:effectLst/>
                <a:latin typeface="Times New Roman" pitchFamily="18" charset="0"/>
                <a:cs typeface="Times New Roman" pitchFamily="18" charset="0"/>
              </a:rPr>
              <a:t>– Anne bu ne?</a:t>
            </a:r>
            <a:br>
              <a:rPr lang="tr-TR" sz="1400" dirty="0" smtClean="0">
                <a:effectLst/>
                <a:latin typeface="Times New Roman" pitchFamily="18" charset="0"/>
                <a:cs typeface="Times New Roman" pitchFamily="18" charset="0"/>
              </a:rPr>
            </a:br>
            <a:r>
              <a:rPr lang="tr-TR" sz="1400" dirty="0" smtClean="0">
                <a:effectLst/>
                <a:latin typeface="Times New Roman" pitchFamily="18" charset="0"/>
                <a:cs typeface="Times New Roman" pitchFamily="18" charset="0"/>
              </a:rPr>
              <a:t>– O bir kartal yavrum. Kuşların en heybetlisidir.</a:t>
            </a:r>
            <a:br>
              <a:rPr lang="tr-TR" sz="1400" dirty="0" smtClean="0">
                <a:effectLst/>
                <a:latin typeface="Times New Roman" pitchFamily="18" charset="0"/>
                <a:cs typeface="Times New Roman" pitchFamily="18" charset="0"/>
              </a:rPr>
            </a:br>
            <a:r>
              <a:rPr lang="tr-TR" sz="1400" dirty="0" smtClean="0">
                <a:effectLst/>
                <a:latin typeface="Times New Roman" pitchFamily="18" charset="0"/>
                <a:cs typeface="Times New Roman" pitchFamily="18" charset="0"/>
              </a:rPr>
              <a:t>– Ben de onun gibi uçabilir miyim dersin anne?</a:t>
            </a:r>
            <a:br>
              <a:rPr lang="tr-TR" sz="1400" dirty="0" smtClean="0">
                <a:effectLst/>
                <a:latin typeface="Times New Roman" pitchFamily="18" charset="0"/>
                <a:cs typeface="Times New Roman" pitchFamily="18" charset="0"/>
              </a:rPr>
            </a:br>
            <a:r>
              <a:rPr lang="tr-TR" sz="1400" dirty="0" smtClean="0">
                <a:effectLst/>
                <a:latin typeface="Times New Roman" pitchFamily="18" charset="0"/>
                <a:cs typeface="Times New Roman" pitchFamily="18" charset="0"/>
              </a:rPr>
              <a:t>– Hayır yavrum, sen bir tavuksun. Senden önce pek çok kişi denedi ama başaramadı. Bu yüzden sonunda hayal kırıklığı yaşayacağın bir hayalin peşinden gitme, kendini üzme.</a:t>
            </a:r>
            <a:br>
              <a:rPr lang="tr-TR" sz="1400" dirty="0" smtClean="0">
                <a:effectLst/>
                <a:latin typeface="Times New Roman" pitchFamily="18" charset="0"/>
                <a:cs typeface="Times New Roman" pitchFamily="18" charset="0"/>
              </a:rPr>
            </a:br>
            <a:r>
              <a:rPr lang="tr-TR" sz="1400" dirty="0" smtClean="0">
                <a:effectLst/>
                <a:latin typeface="Times New Roman" pitchFamily="18" charset="0"/>
                <a:cs typeface="Times New Roman" pitchFamily="18" charset="0"/>
              </a:rPr>
              <a:t>Kendini tavuk sanan kartal, annesinin söylediklerini çok fazla sorgulamadan kabul etti. Hala içinden gelen ses, aslında onun da uçabileceğini söylemesine rağmen, fazla üstüne gitmedi ve hiç ama hiç denemedi.</a:t>
            </a:r>
            <a:br>
              <a:rPr lang="tr-TR" sz="1400" dirty="0" smtClean="0">
                <a:effectLst/>
                <a:latin typeface="Times New Roman" pitchFamily="18" charset="0"/>
                <a:cs typeface="Times New Roman" pitchFamily="18" charset="0"/>
              </a:rPr>
            </a:br>
            <a:r>
              <a:rPr lang="tr-TR" sz="1400" dirty="0" smtClean="0">
                <a:effectLst/>
                <a:latin typeface="Times New Roman" pitchFamily="18" charset="0"/>
                <a:cs typeface="Times New Roman" pitchFamily="18" charset="0"/>
              </a:rPr>
              <a:t>Bir kartal olarak doğdu ama bir tavuk olarak hayatını geçirip, bir tavuk olarak öldü.</a:t>
            </a:r>
            <a:br>
              <a:rPr lang="tr-TR" sz="1400" dirty="0" smtClean="0">
                <a:effectLst/>
                <a:latin typeface="Times New Roman" pitchFamily="18" charset="0"/>
                <a:cs typeface="Times New Roman" pitchFamily="18" charset="0"/>
              </a:rPr>
            </a:br>
            <a:endParaRPr lang="tr-TR" sz="1400" dirty="0">
              <a:effectLst/>
              <a:latin typeface="Times New Roman" pitchFamily="18" charset="0"/>
              <a:cs typeface="Times New Roman" pitchFamily="18" charset="0"/>
            </a:endParaRPr>
          </a:p>
        </p:txBody>
      </p:sp>
      <p:sp>
        <p:nvSpPr>
          <p:cNvPr id="4" name="3 Metin kutusu"/>
          <p:cNvSpPr txBox="1"/>
          <p:nvPr/>
        </p:nvSpPr>
        <p:spPr>
          <a:xfrm>
            <a:off x="1428728" y="357166"/>
            <a:ext cx="6286544"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400" dirty="0" smtClean="0"/>
              <a:t>KENDİNİ TAVUK ZANNEDEN KARTAL</a:t>
            </a:r>
            <a:endParaRPr lang="tr-T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55000" lnSpcReduction="20000"/>
          </a:bodyPr>
          <a:lstStyle/>
          <a:p>
            <a:r>
              <a:rPr lang="tr-TR" dirty="0" smtClean="0"/>
              <a:t>Zamanın birinde iki tane kız kardeş varmış,ikisi de çok akıllılarmış. Etraflarındaki ve okuldaki tüm bilgi onlara yetmez olmuş. Bir gün anneleri onları dağdaki bilge bir adama götürmeye karar vermiş.</a:t>
            </a:r>
          </a:p>
          <a:p>
            <a:r>
              <a:rPr lang="tr-TR" dirty="0" smtClean="0"/>
              <a:t>Kızlar, bilge adamla Bir süre çok mutlu olmuşlar ama sonra sıkılmaya başlamışlar,</a:t>
            </a:r>
          </a:p>
          <a:p>
            <a:r>
              <a:rPr lang="tr-TR" b="1" dirty="0" smtClean="0"/>
              <a:t>“Bilgenin bilemeyeceği bir soru bulmamız lazım”</a:t>
            </a:r>
            <a:r>
              <a:rPr lang="tr-TR" dirty="0" smtClean="0"/>
              <a:t> diye düşünmüşler</a:t>
            </a:r>
          </a:p>
          <a:p>
            <a:r>
              <a:rPr lang="tr-TR" dirty="0" smtClean="0"/>
              <a:t>Kızlardan biri bir gün</a:t>
            </a:r>
            <a:r>
              <a:rPr lang="tr-TR" b="1" dirty="0" smtClean="0"/>
              <a:t>” Buldum! “</a:t>
            </a:r>
            <a:r>
              <a:rPr lang="tr-TR" dirty="0" smtClean="0"/>
              <a:t> diye sevinmiş</a:t>
            </a:r>
            <a:r>
              <a:rPr lang="tr-TR" b="1" dirty="0" smtClean="0"/>
              <a:t>.” İki elimin arasında bir kelebek koyacağım ve bilge adama soracağım ” Avucumun içinde bir kelebek var. Canlı mı, ölü mü?</a:t>
            </a:r>
            <a:endParaRPr lang="tr-TR" dirty="0" smtClean="0"/>
          </a:p>
          <a:p>
            <a:r>
              <a:rPr lang="tr-TR" b="1" dirty="0" smtClean="0"/>
              <a:t>“Ölü”</a:t>
            </a:r>
            <a:r>
              <a:rPr lang="tr-TR" dirty="0" smtClean="0"/>
              <a:t> derse kelebeği bırakacağım.</a:t>
            </a:r>
            <a:br>
              <a:rPr lang="tr-TR" dirty="0" smtClean="0"/>
            </a:br>
            <a:r>
              <a:rPr lang="tr-TR" dirty="0" smtClean="0"/>
              <a:t>Canlı derse avucumu hafifçe bastıracağım.</a:t>
            </a:r>
          </a:p>
          <a:p>
            <a:r>
              <a:rPr lang="tr-TR" dirty="0" smtClean="0"/>
              <a:t>Her ne derse desin cevabı bilemeyecek ve biraz sonra, kapalı tuttuğu ellerini bilgeye doğru uzatmış.</a:t>
            </a:r>
          </a:p>
          <a:p>
            <a:r>
              <a:rPr lang="tr-TR" dirty="0" smtClean="0"/>
              <a:t>Ve sormuş:</a:t>
            </a:r>
          </a:p>
          <a:p>
            <a:r>
              <a:rPr lang="tr-TR" b="1" dirty="0" smtClean="0"/>
              <a:t>“Avucumun içinde bir kelebek var: canlı mı, ölü mü?</a:t>
            </a:r>
            <a:endParaRPr lang="tr-TR" dirty="0" smtClean="0"/>
          </a:p>
          <a:p>
            <a:r>
              <a:rPr lang="tr-TR" dirty="0" smtClean="0"/>
              <a:t>Bilge adam</a:t>
            </a:r>
          </a:p>
          <a:p>
            <a:r>
              <a:rPr lang="tr-TR" dirty="0" smtClean="0"/>
              <a:t>cevap vermeden önce uzun süre kızın gözlerine bakmış, bakmış ve cevaplamış:</a:t>
            </a:r>
          </a:p>
          <a:p>
            <a:r>
              <a:rPr lang="tr-TR" b="1" dirty="0" smtClean="0"/>
              <a:t>“Senin elinde kızım.</a:t>
            </a:r>
            <a:r>
              <a:rPr lang="tr-TR" dirty="0" smtClean="0"/>
              <a:t/>
            </a:r>
            <a:br>
              <a:rPr lang="tr-TR" dirty="0" smtClean="0"/>
            </a:br>
            <a:r>
              <a:rPr lang="tr-TR" b="1" dirty="0" smtClean="0"/>
              <a:t>Senin elinde …”</a:t>
            </a:r>
            <a:r>
              <a:rPr lang="tr-TR" dirty="0" smtClean="0"/>
              <a:t/>
            </a:r>
            <a:br>
              <a:rPr lang="tr-TR" dirty="0" smtClean="0"/>
            </a:br>
            <a:r>
              <a:rPr lang="tr-TR" b="1" dirty="0" smtClean="0"/>
              <a:t>Canlı kalması da, ölü olması da senin elinde …</a:t>
            </a:r>
            <a:endParaRPr lang="tr-TR" dirty="0" smtClean="0"/>
          </a:p>
          <a:p>
            <a:pPr>
              <a:buNone/>
            </a:pPr>
            <a:endParaRPr lang="tr-TR" dirty="0"/>
          </a:p>
        </p:txBody>
      </p:sp>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algn="ctr"/>
            <a:r>
              <a:rPr lang="tr-TR"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KELEBEK HİKAYESİ</a:t>
            </a:r>
            <a:endParaRPr lang="tr-TR"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Öğrencinin düşünce ve inançları onun motivasyonu üzerinde büyük bir etkiye sahiptir.Kendisi hakkında,gireceği sınav hakkında ya da performansı hakkında olumsuz düşünce ve inançlara sahip öğrencinin motivasyonu ve performansı olumsuz etkilenir.Bu yüzden öğrencinin sahip olduğu inanç ve düşünceler onu motive eden,hedefine yaklaştıran ve pozitif hissettiren türden olmalıdır.</a:t>
            </a:r>
            <a:endParaRPr lang="tr-TR" dirty="0"/>
          </a:p>
        </p:txBody>
      </p:sp>
      <p:sp>
        <p:nvSpPr>
          <p:cNvPr id="3" name="2 Başlık"/>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tr-TR" dirty="0" smtClean="0"/>
              <a:t>DÜŞÜNCE VE İNANÇLARIN ÖNEMİ</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pic>
        <p:nvPicPr>
          <p:cNvPr id="6" name="Algını Değiştir, Hayatın Değişsin...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62500" lnSpcReduction="20000"/>
          </a:bodyPr>
          <a:lstStyle/>
          <a:p>
            <a:r>
              <a:rPr lang="tr-TR" dirty="0" smtClean="0"/>
              <a:t>Değişim karamsar,ümitsiz kaygılı bir zihinde gerçekleşmez.</a:t>
            </a:r>
            <a:br>
              <a:rPr lang="tr-TR" dirty="0" smtClean="0"/>
            </a:br>
            <a:r>
              <a:rPr lang="tr-TR" dirty="0" smtClean="0"/>
              <a:t>Değişim ümitli,kararlı,kendinden emin bir zihinde gerçekleşir.</a:t>
            </a:r>
          </a:p>
          <a:p>
            <a:r>
              <a:rPr lang="tr-TR" dirty="0" smtClean="0"/>
              <a:t>Buraya kadar </a:t>
            </a:r>
            <a:r>
              <a:rPr lang="tr-TR" dirty="0" err="1" smtClean="0"/>
              <a:t>herşey</a:t>
            </a:r>
            <a:r>
              <a:rPr lang="tr-TR" dirty="0" smtClean="0"/>
              <a:t> çok güzel isteyelim,inanalım ve olumlu düşünelim böylelikle istediğimiz </a:t>
            </a:r>
            <a:r>
              <a:rPr lang="tr-TR" dirty="0" err="1" smtClean="0"/>
              <a:t>herşey</a:t>
            </a:r>
            <a:r>
              <a:rPr lang="tr-TR" dirty="0" smtClean="0"/>
              <a:t> olsun!</a:t>
            </a:r>
          </a:p>
          <a:p>
            <a:r>
              <a:rPr lang="tr-TR" dirty="0" smtClean="0"/>
              <a:t>Aslında sadece bunlarla bitmiyor. Bir hedefe ulaşmak için,değişim sağlamak için bilinmesi gereken son bir şey daha var;Fiili Dua.</a:t>
            </a:r>
          </a:p>
          <a:p>
            <a:r>
              <a:rPr lang="tr-TR" dirty="0" smtClean="0"/>
              <a:t>İstediklerimizin, hayal ettiklerimizin, inandıklarımızın gerçekleşmesini sağlayacak olan aslında budur. Değişimin meydana gelmesi için yapılması gerekenler neyse onların harfi harfine yapılması gerekir.</a:t>
            </a:r>
            <a:br>
              <a:rPr lang="tr-TR" dirty="0" smtClean="0"/>
            </a:br>
            <a:r>
              <a:rPr lang="tr-TR" dirty="0" smtClean="0"/>
              <a:t>Sigara bırakmak isteyen birisi tüm saydıklarımı hayata geçirir ve dayanamayıp bir sigara yakarsa </a:t>
            </a:r>
            <a:r>
              <a:rPr lang="tr-TR" dirty="0" err="1" smtClean="0"/>
              <a:t>herşey</a:t>
            </a:r>
            <a:r>
              <a:rPr lang="tr-TR" dirty="0" smtClean="0"/>
              <a:t> tekrar başa sarar.</a:t>
            </a:r>
          </a:p>
          <a:p>
            <a:r>
              <a:rPr lang="tr-TR" dirty="0" smtClean="0"/>
              <a:t>Bir öğrenci üniversite kazanacağına inanmakla kalırsa fiili duayı yerine getirmediği için, çok büyük ihtimalle istediği üniversiteyi kazanamayacaktır.</a:t>
            </a:r>
          </a:p>
          <a:p>
            <a:r>
              <a:rPr lang="tr-TR" b="1" dirty="0" smtClean="0"/>
              <a:t>Hedeflerimizi gerçekleştirmek,olumsuz davranışlarımızı değiştirmek,istediğimiz hayatı yaşamak için Fiili </a:t>
            </a:r>
            <a:r>
              <a:rPr lang="tr-TR" b="1" dirty="0" err="1" smtClean="0"/>
              <a:t>Dua’yıda</a:t>
            </a:r>
            <a:r>
              <a:rPr lang="tr-TR" b="1" dirty="0" smtClean="0"/>
              <a:t> fiilen uygulamalıyız.</a:t>
            </a:r>
            <a:endParaRPr lang="tr-TR" dirty="0" smtClean="0"/>
          </a:p>
          <a:p>
            <a:endParaRPr lang="tr-TR" dirty="0"/>
          </a:p>
        </p:txBody>
      </p:sp>
      <p:sp>
        <p:nvSpPr>
          <p:cNvPr id="3" name="2 Başlık"/>
          <p:cNvSpPr>
            <a:spLocks noGrp="1"/>
          </p:cNvSpPr>
          <p:nvPr>
            <p:ph type="title"/>
          </p:nvPr>
        </p:nvSpPr>
        <p:spPr>
          <a:solidFill>
            <a:srgbClr val="00B0F0"/>
          </a:solidFill>
        </p:spPr>
        <p:style>
          <a:lnRef idx="2">
            <a:schemeClr val="dk1"/>
          </a:lnRef>
          <a:fillRef idx="1">
            <a:schemeClr val="lt1"/>
          </a:fillRef>
          <a:effectRef idx="0">
            <a:schemeClr val="dk1"/>
          </a:effectRef>
          <a:fontRef idx="minor">
            <a:schemeClr val="dk1"/>
          </a:fontRef>
        </p:style>
        <p:txBody>
          <a:bodyPr/>
          <a:lstStyle/>
          <a:p>
            <a:pPr algn="ctr"/>
            <a:r>
              <a:rPr lang="tr-TR" dirty="0" smtClean="0"/>
              <a:t>FİİLİ DUA</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714488"/>
            <a:ext cx="8229600" cy="4572032"/>
          </a:xfrm>
        </p:spPr>
        <p:txBody>
          <a:bodyPr>
            <a:normAutofit fontScale="85000" lnSpcReduction="20000"/>
          </a:bodyPr>
          <a:lstStyle/>
          <a:p>
            <a:pPr fontAlgn="base"/>
            <a:r>
              <a:rPr lang="tr-TR" dirty="0" smtClean="0"/>
              <a:t>Bir kayıkçı yolcularını kayığı ile nehrin bir tarafından diğer tarafına geçiriyormuş. Yolcuların dikkatini </a:t>
            </a:r>
            <a:r>
              <a:rPr lang="tr-TR" b="1" dirty="0" smtClean="0"/>
              <a:t>kayığın kürekleri </a:t>
            </a:r>
            <a:r>
              <a:rPr lang="tr-TR" dirty="0" smtClean="0"/>
              <a:t>çekmiş. Kayıkçının küreklerinin birinde </a:t>
            </a:r>
            <a:r>
              <a:rPr lang="tr-TR" b="1" dirty="0" smtClean="0"/>
              <a:t>inanmak </a:t>
            </a:r>
            <a:r>
              <a:rPr lang="tr-TR" dirty="0" smtClean="0"/>
              <a:t>diğerinde </a:t>
            </a:r>
            <a:r>
              <a:rPr lang="tr-TR" b="1" dirty="0" smtClean="0"/>
              <a:t>çalışmak</a:t>
            </a:r>
            <a:r>
              <a:rPr lang="tr-TR" dirty="0" smtClean="0"/>
              <a:t> yazıyormuş.</a:t>
            </a:r>
          </a:p>
          <a:p>
            <a:pPr fontAlgn="base"/>
            <a:r>
              <a:rPr lang="tr-TR" dirty="0" smtClean="0"/>
              <a:t>Yolcular merak edip sormuşlar kayıkçıya bunların anlamı nedir diye, kayıkçı cevap vermiş;</a:t>
            </a:r>
          </a:p>
          <a:p>
            <a:pPr fontAlgn="base"/>
            <a:r>
              <a:rPr lang="tr-TR" dirty="0" smtClean="0"/>
              <a:t>– Nehirden geçmek için her iki küreğe de ihtiyacım var. Çalışmaksızın </a:t>
            </a:r>
            <a:r>
              <a:rPr lang="tr-TR" b="1" dirty="0" smtClean="0"/>
              <a:t>inanmak</a:t>
            </a:r>
            <a:r>
              <a:rPr lang="tr-TR" dirty="0" smtClean="0"/>
              <a:t>, inanmadan da </a:t>
            </a:r>
            <a:r>
              <a:rPr lang="tr-TR" b="1" dirty="0" smtClean="0"/>
              <a:t>çalışmak</a:t>
            </a:r>
            <a:r>
              <a:rPr lang="tr-TR" dirty="0" smtClean="0"/>
              <a:t> bir işe yaramaz. Bunlardan birinin eksikliği tek kürekle kayığı yürütmeye çalışmak gibidir. Başarıya ulaşmak için bunların ikisine de ihtiyacımız vardır. Yoksa olduğumuz yerde döner dururuz. Varacağımız noktaya bir türlü ulaşamayız.</a:t>
            </a:r>
          </a:p>
          <a:p>
            <a:endParaRPr lang="tr-TR" dirty="0"/>
          </a:p>
        </p:txBody>
      </p:sp>
      <p:sp>
        <p:nvSpPr>
          <p:cNvPr id="3" name="2 Başlık"/>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tr-TR" dirty="0" smtClean="0"/>
              <a:t>İNANMAK ve ÇALIŞMAK</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smtClean="0"/>
          </a:p>
          <a:p>
            <a:r>
              <a:rPr lang="tr-TR" dirty="0" smtClean="0"/>
              <a:t>Bu yüzden </a:t>
            </a:r>
            <a:r>
              <a:rPr lang="tr-T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Başarmışlardır.</a:t>
            </a:r>
            <a:endParaRPr lang="tr-TR" dirty="0" smtClean="0"/>
          </a:p>
          <a:p>
            <a:r>
              <a:rPr lang="tr-TR" dirty="0" smtClean="0"/>
              <a:t>Sizlerde üniversite </a:t>
            </a:r>
            <a:br>
              <a:rPr lang="tr-TR" dirty="0" smtClean="0"/>
            </a:br>
            <a:r>
              <a:rPr lang="tr-TR" dirty="0" smtClean="0"/>
              <a:t>sınavlarında en iyi </a:t>
            </a:r>
          </a:p>
          <a:p>
            <a:pPr>
              <a:buNone/>
            </a:pPr>
            <a:r>
              <a:rPr lang="tr-TR" dirty="0" smtClean="0"/>
              <a:t>  sonuçları alabilmek için </a:t>
            </a:r>
            <a:br>
              <a:rPr lang="tr-TR" dirty="0" smtClean="0"/>
            </a:br>
            <a:r>
              <a:rPr lang="tr-TR" dirty="0" smtClean="0"/>
              <a:t>şimdiden </a:t>
            </a:r>
            <a:br>
              <a:rPr lang="tr-TR" dirty="0" smtClean="0"/>
            </a:br>
            <a:r>
              <a:rPr lang="tr-T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''yapabileceğinizin en iyisini '</a:t>
            </a:r>
            <a:r>
              <a:rPr lang="tr-TR" dirty="0" smtClean="0"/>
              <a:t>‘ yapmalısınız</a:t>
            </a:r>
          </a:p>
          <a:p>
            <a:pPr>
              <a:buNone/>
            </a:pPr>
            <a:endParaRPr lang="tr-TR" dirty="0"/>
          </a:p>
        </p:txBody>
      </p:sp>
      <p:sp>
        <p:nvSpPr>
          <p:cNvPr id="3" name="2 Başlık"/>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tr-TR"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YAPABİLECEKLERİNİN EN İYİSİNİ YAPARLAR</a:t>
            </a:r>
            <a:endParaRPr lang="tr-TR"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4" name="3 Resim" descr="images (3).jpg"/>
          <p:cNvPicPr>
            <a:picLocks noChangeAspect="1"/>
          </p:cNvPicPr>
          <p:nvPr/>
        </p:nvPicPr>
        <p:blipFill>
          <a:blip r:embed="rId2" cstate="print"/>
          <a:stretch>
            <a:fillRect/>
          </a:stretch>
        </p:blipFill>
        <p:spPr>
          <a:xfrm>
            <a:off x="5572132" y="2214554"/>
            <a:ext cx="2619375" cy="17430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55000" lnSpcReduction="20000"/>
          </a:bodyPr>
          <a:lstStyle/>
          <a:p>
            <a:r>
              <a:rPr lang="tr-TR" dirty="0" smtClean="0"/>
              <a:t>Japon çocuğun tek </a:t>
            </a:r>
            <a:r>
              <a:rPr lang="tr-TR" dirty="0" smtClean="0">
                <a:hlinkClick r:id="rId2" tooltip="hayali"/>
              </a:rPr>
              <a:t>hayali</a:t>
            </a:r>
            <a:r>
              <a:rPr lang="tr-TR" dirty="0" smtClean="0"/>
              <a:t> çok ünlü bir karateci olmaktı. Fakat ailesi buna izin vermezdi. Bir gün talihsiz bir </a:t>
            </a:r>
            <a:r>
              <a:rPr lang="tr-TR" dirty="0" smtClean="0">
                <a:hlinkClick r:id="rId3" tooltip="kaza"/>
              </a:rPr>
              <a:t>kaza</a:t>
            </a:r>
            <a:r>
              <a:rPr lang="tr-TR" dirty="0" smtClean="0"/>
              <a:t> sonucu çocuk sol kolunu kaybetti.</a:t>
            </a:r>
          </a:p>
          <a:p>
            <a:r>
              <a:rPr lang="tr-TR" dirty="0" smtClean="0"/>
              <a:t>Ailesi çocuğun moralinin çok kötü olduğunu görünce ona bir karate hocası tuttu. Hoca ilk dersinde çocuğa karşısındakini sağ koluyla tutup üstünden savurmayı  gösterdi. Hatta ikinci, üçüncü ve sonraki bütün derslerde hep aynı hareketi yapıyorlardı.</a:t>
            </a:r>
          </a:p>
          <a:p>
            <a:r>
              <a:rPr lang="tr-TR" dirty="0" smtClean="0"/>
              <a:t>Çocuk bir gün hocasına “hocam ben çok sıkıldım, artık başka hareketlere geçsek” dedi. Hoca ise bunu kabul etmeyerek dünyada bu işi en hızlı yapan kişi olmadıkça bitirmeyeceğini söyledi. Çocuk o kadar hızlanmıştı ki, hocasını bile göz açıp kapayıncaya kadar yerden yere vuruyordu. Bir gün hoca elinde bir kağıtla geldi kağıtta çocuğun gençler karate şampiyonasına katılabileceği yazıyordu.</a:t>
            </a:r>
          </a:p>
          <a:p>
            <a:r>
              <a:rPr lang="tr-TR" dirty="0" smtClean="0"/>
              <a:t>Çocuk çok şaşırdı. Ertesi gün salonda ilk rakibinin karşısına çıkacakken heyecanla hocasına sordu, “hocam bu iş nasıl olur? Ben sadece tek hareket biliyorum kesin kaybederim” Hocası </a:t>
            </a:r>
            <a:r>
              <a:rPr lang="tr-TR" dirty="0" err="1" smtClean="0"/>
              <a:t>ise”sen</a:t>
            </a:r>
            <a:r>
              <a:rPr lang="tr-TR" dirty="0" smtClean="0"/>
              <a:t> sadece hareketi yap” cevabını verdi.</a:t>
            </a:r>
          </a:p>
          <a:p>
            <a:r>
              <a:rPr lang="tr-TR" dirty="0" smtClean="0"/>
              <a:t>Çocuk ringe çıktı ve hareketiyle rakibini eledi. Hatta tek hareketle finale kadar çıktı. Finalde karşısında kendisinin iki katı birisi vardı. Önce çok korktu ama gene bildiği hareketi yaparak son rakibini de yendi ve şampiyon oldu.</a:t>
            </a:r>
          </a:p>
          <a:p>
            <a:r>
              <a:rPr lang="tr-TR" dirty="0" smtClean="0"/>
              <a:t>Sevinçle hocasının yanına koştu ve sordu “hocam nasıl olur anlamıyorum, sadece bir hareket biliyorum, tek kolluyum ve şampiyon oldum” Hocası çocuğa baktı ve dedi ki, “senin yaptığın hareket karatedeki en zor hareketlerden biridir.</a:t>
            </a:r>
          </a:p>
          <a:p>
            <a:r>
              <a:rPr lang="tr-TR" dirty="0" smtClean="0"/>
              <a:t>Ve bir tek savunması vardır o da, rakibin sol kolunu tutmak”.</a:t>
            </a:r>
          </a:p>
          <a:p>
            <a:endParaRPr lang="tr-TR" dirty="0"/>
          </a:p>
        </p:txBody>
      </p:sp>
      <p:sp>
        <p:nvSpPr>
          <p:cNvPr id="3" name="2 Başlık"/>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dirty="0" smtClean="0"/>
              <a:t>TEK KOLLU KARATECİ</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2).jpg"/>
          <p:cNvPicPr>
            <a:picLocks noGrp="1" noChangeAspect="1"/>
          </p:cNvPicPr>
          <p:nvPr>
            <p:ph idx="1"/>
          </p:nvPr>
        </p:nvPicPr>
        <p:blipFill>
          <a:blip r:embed="rId2" cstate="print"/>
          <a:stretch>
            <a:fillRect/>
          </a:stretch>
        </p:blipFill>
        <p:spPr>
          <a:xfrm>
            <a:off x="2643174" y="2143117"/>
            <a:ext cx="4214842" cy="2529690"/>
          </a:xfrm>
          <a:prstGeom prst="rect">
            <a:avLst/>
          </a:prstGeom>
          <a:ln>
            <a:noFill/>
          </a:ln>
          <a:effectLst>
            <a:softEdge rad="112500"/>
          </a:effectLst>
        </p:spPr>
      </p:pic>
      <p:sp>
        <p:nvSpPr>
          <p:cNvPr id="3" name="2 Başlık"/>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tr-TR" dirty="0" smtClean="0"/>
              <a:t>Sizce Bir İnsan Vazgeçerse Başarabilir Mi?</a:t>
            </a:r>
            <a:endParaRPr lang="tr-TR" dirty="0"/>
          </a:p>
        </p:txBody>
      </p:sp>
      <p:sp>
        <p:nvSpPr>
          <p:cNvPr id="5" name="4 Dikdörtgen"/>
          <p:cNvSpPr/>
          <p:nvPr/>
        </p:nvSpPr>
        <p:spPr>
          <a:xfrm>
            <a:off x="642910" y="5072074"/>
            <a:ext cx="7715304" cy="646331"/>
          </a:xfrm>
          <a:prstGeom prst="rect">
            <a:avLst/>
          </a:prstGeom>
        </p:spPr>
        <p:txBody>
          <a:bodyPr wrap="square">
            <a:spAutoFit/>
          </a:bodyPr>
          <a:lstStyle/>
          <a:p>
            <a:pPr algn="ctr"/>
            <a:r>
              <a:rPr lang="tr-TR" dirty="0" smtClean="0"/>
              <a:t>Sınavlar bir yarıştır ve sizde vazgeçmediğiniz sürece birçok kişiyi geride bırakacaksınız.</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47500" lnSpcReduction="20000"/>
          </a:bodyPr>
          <a:lstStyle/>
          <a:p>
            <a:r>
              <a:rPr lang="tr-TR" b="1" i="1" dirty="0" smtClean="0"/>
              <a:t>Bir gün arkadaşı Cengiz Han’a nasıl oluyor da bütün savaşları </a:t>
            </a:r>
            <a:r>
              <a:rPr lang="tr-TR" dirty="0" smtClean="0"/>
              <a:t/>
            </a:r>
            <a:br>
              <a:rPr lang="tr-TR" dirty="0" smtClean="0"/>
            </a:br>
            <a:r>
              <a:rPr lang="tr-TR" b="1" i="1" dirty="0" smtClean="0"/>
              <a:t>sen kazanıyorsun diye sormuş.</a:t>
            </a:r>
            <a:r>
              <a:rPr lang="tr-TR" dirty="0" smtClean="0"/>
              <a:t/>
            </a:r>
            <a:br>
              <a:rPr lang="tr-TR" dirty="0" smtClean="0"/>
            </a:br>
            <a:r>
              <a:rPr lang="tr-TR" dirty="0" smtClean="0"/>
              <a:t>Cengiz Han ona parmağını uzatmış. Şimdi sen benim parmağımı ısır bende senin parmağını ısıracağım demiş. İkisi karşılıklı birbirinin parmağını ısırmaya başlamış. Sonunda Cengiz Han’ın dostu pes etmiş ve parmağını bırakmasını istemiş.</a:t>
            </a:r>
          </a:p>
          <a:p>
            <a:r>
              <a:rPr lang="tr-TR" b="1" i="1" dirty="0" smtClean="0"/>
              <a:t>Cengiz Han demiş ki;</a:t>
            </a:r>
            <a:r>
              <a:rPr lang="tr-TR" dirty="0" smtClean="0"/>
              <a:t> İşte bu yüzden ben hep ben kazanıyorum. Eğer sen bir kaç saniye daha pes etmeyip devam etseydin bırakmanı isteyecektim ve sen kazanacaktın. Ama sen bir kaç saniye sabretmediğin için kaybetmiş oldun.</a:t>
            </a:r>
          </a:p>
          <a:p>
            <a:r>
              <a:rPr lang="tr-TR" b="1" i="1" dirty="0" smtClean="0"/>
              <a:t>Üniversiteye giriş  bir yarıştır.</a:t>
            </a:r>
            <a:endParaRPr lang="tr-TR" dirty="0" smtClean="0"/>
          </a:p>
          <a:p>
            <a:r>
              <a:rPr lang="tr-TR" dirty="0" smtClean="0"/>
              <a:t>Belirlenen kontenjanlar için 2 milyondan fazla aday bir yarış içinde.</a:t>
            </a:r>
            <a:br>
              <a:rPr lang="tr-TR" dirty="0" smtClean="0"/>
            </a:br>
            <a:r>
              <a:rPr lang="tr-TR" dirty="0" smtClean="0"/>
              <a:t>Bu yarışta bazıları erken pes eder bazıları daha çok dayanır ve son ana kadar pes etmez. Üniversiteyi kazanarak hedeflerini gerçekleştirenler pes etmeden son ana,son dakikaya kadar elinden gelenin en iyisini yapan kişilerden çıkar.</a:t>
            </a:r>
            <a:br>
              <a:rPr lang="tr-TR" dirty="0" smtClean="0"/>
            </a:br>
            <a:r>
              <a:rPr lang="tr-TR" dirty="0" smtClean="0"/>
              <a:t>Pes etmediğiniz her gün için daha sınava girmeden birçok kişiyi geride bırakıyorsunuz.</a:t>
            </a:r>
            <a:br>
              <a:rPr lang="tr-TR" dirty="0" smtClean="0"/>
            </a:br>
            <a:r>
              <a:rPr lang="tr-TR" dirty="0" smtClean="0"/>
              <a:t>Eğer pes ederseniz daha sınava girmeden başkalarının sizi geçmesine izin vermiş olursunuz.</a:t>
            </a:r>
          </a:p>
          <a:p>
            <a:r>
              <a:rPr lang="tr-TR" b="1" i="1" dirty="0" smtClean="0"/>
              <a:t>Tarih sayfalarında pes edenlerin,vazgeçenlerin isimleri yazmaz.</a:t>
            </a:r>
            <a:endParaRPr lang="tr-TR" dirty="0" smtClean="0"/>
          </a:p>
          <a:p>
            <a:r>
              <a:rPr lang="tr-TR" dirty="0" smtClean="0"/>
              <a:t>Abraham </a:t>
            </a:r>
            <a:r>
              <a:rPr lang="tr-TR" dirty="0" err="1" smtClean="0"/>
              <a:t>Lincoln’ün</a:t>
            </a:r>
            <a:r>
              <a:rPr lang="tr-TR" dirty="0" smtClean="0"/>
              <a:t> dediği gibi; Kaybedenler vazgeçenlerdir.</a:t>
            </a:r>
          </a:p>
          <a:p>
            <a:r>
              <a:rPr lang="tr-TR" dirty="0" smtClean="0"/>
              <a:t>Tarih sayfalarında zorluklara rağmen pes etmeyenlerin,hedefine bağlı,ne istediğini bilen,azimli,cesaretli,kararlı ve başarılı insanların isimleri yazar.</a:t>
            </a:r>
          </a:p>
          <a:p>
            <a:r>
              <a:rPr lang="tr-TR" dirty="0" smtClean="0"/>
              <a:t>Mustafa Kemal Atatürk gibi</a:t>
            </a:r>
            <a:br>
              <a:rPr lang="tr-TR" dirty="0" smtClean="0"/>
            </a:br>
            <a:r>
              <a:rPr lang="tr-TR" dirty="0" smtClean="0"/>
              <a:t>Adolf Hitler gibi</a:t>
            </a:r>
            <a:br>
              <a:rPr lang="tr-TR" dirty="0" smtClean="0"/>
            </a:br>
            <a:r>
              <a:rPr lang="tr-TR" dirty="0" smtClean="0"/>
              <a:t>Cengiz Han gibi</a:t>
            </a:r>
            <a:br>
              <a:rPr lang="tr-TR" dirty="0" smtClean="0"/>
            </a:br>
            <a:r>
              <a:rPr lang="tr-TR" dirty="0" smtClean="0"/>
              <a:t>Abraham Lincoln gibi</a:t>
            </a:r>
            <a:br>
              <a:rPr lang="tr-TR" dirty="0" smtClean="0"/>
            </a:br>
            <a:r>
              <a:rPr lang="tr-TR" dirty="0" err="1" smtClean="0"/>
              <a:t>Mahatma</a:t>
            </a:r>
            <a:r>
              <a:rPr lang="tr-TR" dirty="0" smtClean="0"/>
              <a:t> </a:t>
            </a:r>
            <a:r>
              <a:rPr lang="tr-TR" dirty="0" err="1" smtClean="0"/>
              <a:t>Gandhi</a:t>
            </a:r>
            <a:r>
              <a:rPr lang="tr-TR" dirty="0" smtClean="0"/>
              <a:t> gibi.</a:t>
            </a:r>
          </a:p>
          <a:p>
            <a:endParaRPr lang="tr-TR" dirty="0"/>
          </a:p>
        </p:txBody>
      </p:sp>
      <p:sp>
        <p:nvSpPr>
          <p:cNvPr id="3" name="2 Başlık"/>
          <p:cNvSpPr>
            <a:spLocks noGrp="1"/>
          </p:cNvSpPr>
          <p:nvPr>
            <p:ph type="title"/>
          </p:nvPr>
        </p:nvSpPr>
        <p:spPr>
          <a:solidFill>
            <a:schemeClr val="bg2">
              <a:lumMod val="90000"/>
            </a:schemeClr>
          </a:solidFill>
        </p:spPr>
        <p:txBody>
          <a:bodyPr>
            <a:normAutofit fontScale="90000"/>
          </a:bodyPr>
          <a:lstStyle/>
          <a:p>
            <a:pPr algn="ctr"/>
            <a:r>
              <a:rPr lang="tr-TR"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KAYBEDENLER VAZGEÇENLERDİR</a:t>
            </a:r>
            <a:endParaRPr lang="tr-TR"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Başarılı olmak isteyen bir öğrenci,hedefe ulaşması için sahip olduğu tüm imkanları önce </a:t>
            </a:r>
            <a:r>
              <a:rPr lang="tr-TR" dirty="0" err="1" smtClean="0"/>
              <a:t>farketmeli</a:t>
            </a:r>
            <a:r>
              <a:rPr lang="tr-TR" dirty="0" smtClean="0"/>
              <a:t> ve onları en iyi şekilde değerlendirmelidir.</a:t>
            </a:r>
          </a:p>
          <a:p>
            <a:endParaRPr lang="tr-TR" dirty="0"/>
          </a:p>
        </p:txBody>
      </p:sp>
      <p:sp>
        <p:nvSpPr>
          <p:cNvPr id="3" name="2 Başlık"/>
          <p:cNvSpPr>
            <a:spLocks noGrp="1"/>
          </p:cNvSpPr>
          <p:nvPr>
            <p:ph type="title"/>
          </p:nvPr>
        </p:nvSpPr>
        <p:spPr>
          <a:xfrm>
            <a:off x="500034" y="500042"/>
            <a:ext cx="8229600" cy="1143000"/>
          </a:xfrm>
        </p:spPr>
        <p:txBody>
          <a:bodyPr>
            <a:normAutofit fontScale="90000"/>
          </a:bodyPr>
          <a:lstStyle/>
          <a:p>
            <a:pPr algn="ctr"/>
            <a:r>
              <a:rPr lang="tr-TR" sz="3100" b="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Başarılı her insan hedefe giden yolda sahip olduğu imkanları en iyi şekilde değerlendirir.</a:t>
            </a:r>
            <a:r>
              <a:rPr lang="tr-TR" dirty="0" smtClean="0"/>
              <a:t/>
            </a:r>
            <a:br>
              <a:rPr lang="tr-TR" dirty="0" smtClean="0"/>
            </a:br>
            <a:endParaRPr lang="tr-TR" dirty="0"/>
          </a:p>
        </p:txBody>
      </p:sp>
      <p:pic>
        <p:nvPicPr>
          <p:cNvPr id="4" name="3 Resim" descr="images.png"/>
          <p:cNvPicPr>
            <a:picLocks noChangeAspect="1"/>
          </p:cNvPicPr>
          <p:nvPr/>
        </p:nvPicPr>
        <p:blipFill>
          <a:blip r:embed="rId2" cstate="print"/>
          <a:stretch>
            <a:fillRect/>
          </a:stretch>
        </p:blipFill>
        <p:spPr>
          <a:xfrm>
            <a:off x="5286380" y="2857496"/>
            <a:ext cx="3286133" cy="350046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r>
              <a:rPr lang="tr-TR" dirty="0" smtClean="0"/>
              <a:t>Hedefe giden yolda hangi imkanlara ve kimlere sahipsiniz?</a:t>
            </a:r>
          </a:p>
          <a:p>
            <a:pPr>
              <a:buNone/>
            </a:pPr>
            <a:endParaRPr lang="tr-TR" dirty="0" smtClean="0"/>
          </a:p>
          <a:p>
            <a:pPr>
              <a:buFont typeface="Wingdings" pitchFamily="2" charset="2"/>
              <a:buChar char="v"/>
            </a:pPr>
            <a:r>
              <a:rPr lang="tr-TR" dirty="0" smtClean="0"/>
              <a:t>Okul</a:t>
            </a:r>
          </a:p>
          <a:p>
            <a:pPr>
              <a:buFont typeface="Wingdings" pitchFamily="2" charset="2"/>
              <a:buChar char="v"/>
            </a:pPr>
            <a:r>
              <a:rPr lang="tr-TR" dirty="0" smtClean="0"/>
              <a:t>Dershane</a:t>
            </a:r>
          </a:p>
          <a:p>
            <a:pPr>
              <a:buFont typeface="Wingdings" pitchFamily="2" charset="2"/>
              <a:buChar char="v"/>
            </a:pPr>
            <a:r>
              <a:rPr lang="tr-TR" dirty="0" smtClean="0"/>
              <a:t>Çalışma Odası</a:t>
            </a:r>
          </a:p>
          <a:p>
            <a:pPr>
              <a:buFont typeface="Wingdings" pitchFamily="2" charset="2"/>
              <a:buChar char="v"/>
            </a:pPr>
            <a:r>
              <a:rPr lang="tr-TR" dirty="0" smtClean="0"/>
              <a:t>Aile</a:t>
            </a:r>
          </a:p>
          <a:p>
            <a:pPr>
              <a:buFont typeface="Wingdings" pitchFamily="2" charset="2"/>
              <a:buChar char="v"/>
            </a:pPr>
            <a:r>
              <a:rPr lang="tr-TR" dirty="0" smtClean="0"/>
              <a:t>Bilgisayar</a:t>
            </a:r>
          </a:p>
          <a:p>
            <a:pPr>
              <a:buFont typeface="Wingdings" pitchFamily="2" charset="2"/>
              <a:buChar char="v"/>
            </a:pPr>
            <a:r>
              <a:rPr lang="tr-TR" dirty="0" smtClean="0"/>
              <a:t>Kaynak kitaplar</a:t>
            </a:r>
          </a:p>
          <a:p>
            <a:pPr>
              <a:buFont typeface="Wingdings" pitchFamily="2" charset="2"/>
              <a:buChar char="v"/>
            </a:pPr>
            <a:r>
              <a:rPr lang="tr-TR" dirty="0" smtClean="0"/>
              <a:t>Öğretmenler</a:t>
            </a:r>
          </a:p>
        </p:txBody>
      </p:sp>
      <p:sp>
        <p:nvSpPr>
          <p:cNvPr id="3" name="2 Başlık"/>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tr-TR" dirty="0" smtClean="0"/>
              <a:t>1 DK DÜŞÜNÜN	</a:t>
            </a:r>
            <a:endParaRPr lang="tr-TR" dirty="0"/>
          </a:p>
        </p:txBody>
      </p:sp>
      <p:pic>
        <p:nvPicPr>
          <p:cNvPr id="4" name="3 Resim" descr="indir (3).jpg"/>
          <p:cNvPicPr>
            <a:picLocks noChangeAspect="1"/>
          </p:cNvPicPr>
          <p:nvPr/>
        </p:nvPicPr>
        <p:blipFill>
          <a:blip r:embed="rId2" cstate="print"/>
          <a:stretch>
            <a:fillRect/>
          </a:stretch>
        </p:blipFill>
        <p:spPr>
          <a:xfrm>
            <a:off x="4143372" y="2500306"/>
            <a:ext cx="2762250" cy="16573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 (1).jpg"/>
          <p:cNvPicPr>
            <a:picLocks noGrp="1" noChangeAspect="1"/>
          </p:cNvPicPr>
          <p:nvPr>
            <p:ph idx="1"/>
          </p:nvPr>
        </p:nvPicPr>
        <p:blipFill>
          <a:blip r:embed="rId2" cstate="print"/>
          <a:stretch>
            <a:fillRect/>
          </a:stretch>
        </p:blipFill>
        <p:spPr>
          <a:xfrm>
            <a:off x="3000364" y="2000240"/>
            <a:ext cx="4214842" cy="3286147"/>
          </a:xfrm>
          <a:prstGeom prst="rect">
            <a:avLst/>
          </a:prstGeom>
          <a:ln>
            <a:noFill/>
          </a:ln>
          <a:effectLst>
            <a:softEdge rad="112500"/>
          </a:effectLst>
        </p:spPr>
      </p:pic>
      <p:sp>
        <p:nvSpPr>
          <p:cNvPr id="3" name="2 Başlık"/>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tr-TR"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BAŞARMAK SİZİN ELİNİZDE</a:t>
            </a:r>
            <a:endParaRPr lang="tr-TR"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a:xfrm>
            <a:off x="457200" y="785794"/>
            <a:ext cx="8229600" cy="3000396"/>
          </a:xfrm>
        </p:spPr>
        <p:txBody>
          <a:bodyPr>
            <a:normAutofit/>
          </a:bodyPr>
          <a:lstStyle/>
          <a:p>
            <a:pPr algn="ctr"/>
            <a:r>
              <a:rPr lang="tr-TR" dirty="0" smtClean="0">
                <a:ln w="10541" cmpd="sng">
                  <a:solidFill>
                    <a:srgbClr val="7D7D7D">
                      <a:tint val="100000"/>
                      <a:shade val="100000"/>
                      <a:satMod val="110000"/>
                    </a:srgbClr>
                  </a:solidFill>
                  <a:prstDash val="solid"/>
                </a:ln>
                <a:solidFill>
                  <a:schemeClr val="accent2">
                    <a:lumMod val="75000"/>
                  </a:schemeClr>
                </a:solidFill>
                <a:effectLst/>
                <a:latin typeface="Times New Roman" pitchFamily="18" charset="0"/>
                <a:cs typeface="Times New Roman" pitchFamily="18" charset="0"/>
              </a:rPr>
              <a:t>Önemli olan nelere sahip olduğunuz değil,sahip olduklarınızı nasıl/ne şekilde değerlendirdiğinizdir.</a:t>
            </a: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2143116"/>
            <a:ext cx="8229600" cy="3864175"/>
          </a:xfrm>
        </p:spPr>
        <p:txBody>
          <a:bodyPr/>
          <a:lstStyle/>
          <a:p>
            <a:r>
              <a:rPr lang="tr-TR" dirty="0" smtClean="0"/>
              <a:t>“Konsantrasyon, bezginlik duymadan fiziki ve zihni enerjiyi tek bir noktaya sürekli uygulama yeteneğidir.”</a:t>
            </a:r>
          </a:p>
          <a:p>
            <a:endParaRPr lang="tr-TR" dirty="0" smtClean="0"/>
          </a:p>
        </p:txBody>
      </p:sp>
      <p:sp>
        <p:nvSpPr>
          <p:cNvPr id="3" name="2 Başlık"/>
          <p:cNvSpPr>
            <a:spLocks noGrp="1"/>
          </p:cNvSpPr>
          <p:nvPr>
            <p:ph type="title"/>
          </p:nvPr>
        </p:nvSpPr>
        <p:spPr>
          <a:xfrm>
            <a:off x="457200" y="274638"/>
            <a:ext cx="8229600" cy="1725602"/>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tr-TR" dirty="0" smtClean="0"/>
              <a:t>BAŞARILI HER İNSAN İŞİNE EN YOĞUN ŞEKİLDE KONSANTE OLAN İNSANDIR</a:t>
            </a:r>
            <a:endParaRPr lang="tr-TR"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3 Resim" descr="indir (4).jpg"/>
          <p:cNvPicPr>
            <a:picLocks noChangeAspect="1"/>
          </p:cNvPicPr>
          <p:nvPr/>
        </p:nvPicPr>
        <p:blipFill>
          <a:blip r:embed="rId2" cstate="print"/>
          <a:stretch>
            <a:fillRect/>
          </a:stretch>
        </p:blipFill>
        <p:spPr>
          <a:xfrm>
            <a:off x="2857488" y="3643314"/>
            <a:ext cx="3929090" cy="242889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62500" lnSpcReduction="20000"/>
          </a:bodyPr>
          <a:lstStyle/>
          <a:p>
            <a:pPr fontAlgn="base"/>
            <a:r>
              <a:rPr lang="tr-TR" dirty="0" smtClean="0"/>
              <a:t>Gelmiş geçmiş tüm zamanların en büyük dahilerinden olan </a:t>
            </a:r>
            <a:r>
              <a:rPr lang="tr-TR"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Leonardo da </a:t>
            </a:r>
            <a:r>
              <a:rPr lang="tr-TR" b="1" dirty="0" smtClean="0">
                <a:solidFill>
                  <a:srgbClr val="7030A0"/>
                </a:solidFill>
              </a:rPr>
              <a:t>Vinci</a:t>
            </a:r>
            <a:r>
              <a:rPr lang="tr-TR" b="1" dirty="0" smtClean="0"/>
              <a:t>’</a:t>
            </a:r>
            <a:r>
              <a:rPr lang="tr-TR" dirty="0" smtClean="0"/>
              <a:t>nin göz kamaştıran başarıları ve becerilerinin temel nedeni o an yaptığı </a:t>
            </a:r>
            <a:r>
              <a:rPr lang="tr-TR" b="1" dirty="0" smtClean="0">
                <a:solidFill>
                  <a:srgbClr val="7030A0"/>
                </a:solidFill>
              </a:rPr>
              <a:t>işe tümüyle konsantre olabilmesiydi</a:t>
            </a:r>
            <a:r>
              <a:rPr lang="tr-TR" dirty="0" smtClean="0"/>
              <a:t>. Ezber yeteneğini de herkesi şaşırtacak derece geliştirmiş olan Da Vinci: “Öğrendiklerimizi niçin belleğimizde tutamıyoruz?” sorusuna şöyle cevap veriyor: “Ortalama bir insan görmeden bakmakta, duymadan dinlemekte, hissetmeden dokunmakta, tat almadan yemekte, fiziki bilince ulaşmadan hareket etmekte, koku alma bilincine ulaşmadan nefes almakta ve düşünmeden konuşmaktadır. Böyle bir ‘duyusal körlükte’ belleğin evrenle ilişkisi kesilir.  </a:t>
            </a:r>
          </a:p>
          <a:p>
            <a:r>
              <a:rPr lang="tr-TR" dirty="0" smtClean="0"/>
              <a:t>Verimli bir öğrenmenin ancak beş duyunun çok iyi kullanılmasıyla mümkün olabileceğini tespit etmiş olan Leonardo da Vinci, duyularını çok iyi kullanıyordu. Onunla ilgili şunlar söylenirdi; </a:t>
            </a:r>
            <a:r>
              <a:rPr lang="tr-TR" b="1" dirty="0" smtClean="0">
                <a:solidFill>
                  <a:srgbClr val="7030A0"/>
                </a:solidFill>
              </a:rPr>
              <a:t>“O yaptığı iş ne olursa olsun bütün duygularını ve duyularını o işe odaklıyordu. Resim yaparken o kadar yoğunlaşırdı ki; adeta resmin dışında hiçbir şeyi görmez, duymaz ve hissetmezdi. Kitap okurken gözlerini olabildiği kadar açar, zihnindeki bütün hayalleri durdurur ve beynini tümüyle okuduğu yazıya odaklardı. Müzik dinleyeceği zaman da müziğin verdiği zevki iliklerine kadar hissederdi.” Leonardo da Vinci’nin göz kamaştıran başarı ve becerilerinin temel nedeni, o an yaptığı işe bütünüyle konsantre olabilmesiydi. Çünkü başarının ilk kuralı konsantrasyondur</a:t>
            </a:r>
            <a:endParaRPr lang="tr-TR" b="1" dirty="0">
              <a:solidFill>
                <a:srgbClr val="7030A0"/>
              </a:solidFill>
            </a:endParaRPr>
          </a:p>
        </p:txBody>
      </p:sp>
      <p:sp>
        <p:nvSpPr>
          <p:cNvPr id="3" name="2 Başlık"/>
          <p:cNvSpPr>
            <a:spLocks noGrp="1"/>
          </p:cNvSpPr>
          <p:nvPr>
            <p:ph type="title"/>
          </p:nvPr>
        </p:nvSpPr>
        <p:spPr/>
        <p:txBody>
          <a:bodyPr/>
          <a:lstStyle/>
          <a:p>
            <a:pPr algn="ctr"/>
            <a:r>
              <a:rPr lang="tr-T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KONSANTRASYONUN ÖNEMİ</a:t>
            </a:r>
            <a:endParaRPr lang="tr-TR"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Başarılı insanlar için çevre her zaman bir tehdit oluşturmuş ve engel olmuştur ancak bu insanlar tehditleri ve engelleri ortadan kaldırmayı başarmıştır.</a:t>
            </a:r>
            <a:endParaRPr lang="tr-TR" dirty="0"/>
          </a:p>
        </p:txBody>
      </p:sp>
      <p:sp>
        <p:nvSpPr>
          <p:cNvPr id="3" name="2 Başlık"/>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ÇEVREMİZDEKİ İNSANLAR</a:t>
            </a:r>
            <a:endParaRPr lang="tr-TR"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714488"/>
            <a:ext cx="8229600" cy="4292803"/>
          </a:xfrm>
        </p:spPr>
        <p:txBody>
          <a:bodyPr>
            <a:normAutofit fontScale="70000" lnSpcReduction="20000"/>
          </a:bodyPr>
          <a:lstStyle/>
          <a:p>
            <a:pPr fontAlgn="base"/>
            <a:r>
              <a:rPr lang="tr-TR" dirty="0" smtClean="0"/>
              <a:t>Thomas Edison bir gün eve geldiğinde annesine bir kağıt verdi ve “Bu kağıdı öğretmenim verdi ve sadece sana vermemi tembihledi”. dedi.</a:t>
            </a:r>
          </a:p>
          <a:p>
            <a:pPr fontAlgn="base"/>
            <a:r>
              <a:rPr lang="tr-TR" dirty="0" smtClean="0"/>
              <a:t>Annesi kağıdı gözyaşları içinde oğluna sesli olarak okudu: “Oğlunuz bir dahi. Bu okul onun için çok küçük ve onu eğitecek yeterlilikte öğretmenimiz yok. Lütfen onu kendiniz eğitin.”</a:t>
            </a:r>
          </a:p>
          <a:p>
            <a:pPr fontAlgn="base"/>
            <a:r>
              <a:rPr lang="tr-TR" dirty="0" smtClean="0"/>
              <a:t>Aradan uzun yıllar geçtikten sonra Edison’un annesi vefat ettiğinde, o artık yüzyılın en büyük bilim adamlarından biriydi ve bir gün eski aile eşyalarını karıştırırken birden bir çekmecenin köşesinde katlı halde bir kağıt buldu ve alıp açtı.</a:t>
            </a:r>
          </a:p>
          <a:p>
            <a:pPr fontAlgn="base"/>
            <a:r>
              <a:rPr lang="tr-TR" dirty="0" smtClean="0"/>
              <a:t>Kağıtta “Oğlunuz “şaşkın” (akıl hastası) bir çocuktur. Artık kendisinin okulumuza gelmesine izin vermiyoruz…” yazılıydı.</a:t>
            </a:r>
          </a:p>
          <a:p>
            <a:pPr fontAlgn="base"/>
            <a:r>
              <a:rPr lang="tr-TR" dirty="0" smtClean="0"/>
              <a:t>Edison saatlerce ağladıktan sonra günlüğüne şu satırları yazdı: Thomas </a:t>
            </a:r>
            <a:r>
              <a:rPr lang="tr-TR" dirty="0" err="1" smtClean="0"/>
              <a:t>Alva</a:t>
            </a:r>
            <a:r>
              <a:rPr lang="tr-TR" dirty="0" smtClean="0"/>
              <a:t> Edison, kahraman bir anne tarafından, yüzyılın dahisi haline getirilmiş, “şaşkın” bir çocuktu.</a:t>
            </a:r>
          </a:p>
          <a:p>
            <a:endParaRPr lang="tr-TR" dirty="0"/>
          </a:p>
        </p:txBody>
      </p:sp>
      <p:sp>
        <p:nvSpPr>
          <p:cNvPr id="3" name="2 Başlık"/>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pPr algn="ctr"/>
            <a:r>
              <a:rPr lang="tr-TR" dirty="0" smtClean="0"/>
              <a:t>KAHRAMAN ANNE</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714488"/>
            <a:ext cx="8229600" cy="4292803"/>
          </a:xfrm>
        </p:spPr>
        <p:txBody>
          <a:bodyPr/>
          <a:lstStyle/>
          <a:p>
            <a:r>
              <a:rPr lang="tr-TR" dirty="0" smtClean="0"/>
              <a:t>İnsanlar </a:t>
            </a:r>
            <a:r>
              <a:rPr lang="tr-TR" dirty="0" err="1" smtClean="0"/>
              <a:t>Albert</a:t>
            </a:r>
            <a:r>
              <a:rPr lang="tr-TR" dirty="0" smtClean="0"/>
              <a:t> Einstein için aptal demişlerdi</a:t>
            </a:r>
          </a:p>
          <a:p>
            <a:r>
              <a:rPr lang="tr-TR" dirty="0" smtClean="0"/>
              <a:t>Antrenörü </a:t>
            </a:r>
            <a:r>
              <a:rPr lang="tr-TR" dirty="0" err="1" smtClean="0"/>
              <a:t>Micheal</a:t>
            </a:r>
            <a:r>
              <a:rPr lang="tr-TR" dirty="0" smtClean="0"/>
              <a:t> Jordan için çok sıska olduğu için basketbolcu olamayacağını söylemişti.</a:t>
            </a:r>
          </a:p>
          <a:p>
            <a:r>
              <a:rPr lang="tr-TR" dirty="0" smtClean="0"/>
              <a:t>Doktorlar </a:t>
            </a:r>
            <a:r>
              <a:rPr lang="tr-TR" dirty="0" err="1" smtClean="0"/>
              <a:t>Lionel</a:t>
            </a:r>
            <a:r>
              <a:rPr lang="tr-TR" dirty="0" smtClean="0"/>
              <a:t> </a:t>
            </a:r>
            <a:r>
              <a:rPr lang="tr-TR" dirty="0" err="1" smtClean="0"/>
              <a:t>Messi</a:t>
            </a:r>
            <a:r>
              <a:rPr lang="tr-TR" dirty="0" smtClean="0"/>
              <a:t> için sağlığı futbolcu olmaya müsait değil demişlerdi.</a:t>
            </a:r>
            <a:endParaRPr lang="tr-TR" dirty="0"/>
          </a:p>
        </p:txBody>
      </p:sp>
      <p:sp>
        <p:nvSpPr>
          <p:cNvPr id="3" name="2 Başlık"/>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algn="ctr"/>
            <a:r>
              <a:rPr lang="tr-TR" dirty="0" smtClean="0"/>
              <a:t>UNUTMAYIN</a:t>
            </a: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UMUDUNU KAYBETME.jpg"/>
          <p:cNvPicPr>
            <a:picLocks noGrp="1" noChangeAspect="1"/>
          </p:cNvPicPr>
          <p:nvPr>
            <p:ph idx="1"/>
          </p:nvPr>
        </p:nvPicPr>
        <p:blipFill>
          <a:blip r:embed="rId2" cstate="print"/>
          <a:stretch>
            <a:fillRect/>
          </a:stretch>
        </p:blipFill>
        <p:spPr>
          <a:xfrm>
            <a:off x="1985736" y="1481138"/>
            <a:ext cx="5172528" cy="4525962"/>
          </a:xfrm>
          <a:effectLst>
            <a:glow rad="228600">
              <a:schemeClr val="accent4">
                <a:satMod val="175000"/>
                <a:alpha val="40000"/>
              </a:schemeClr>
            </a:glow>
          </a:effectLst>
        </p:spPr>
      </p:pic>
      <p:sp>
        <p:nvSpPr>
          <p:cNvPr id="3" name="2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algn="ctr"/>
            <a:r>
              <a:rPr lang="tr-TR" dirty="0" smtClean="0"/>
              <a:t>BİRDAHA KİMSENİN SANA….</a:t>
            </a: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44.jpg"/>
          <p:cNvPicPr>
            <a:picLocks noGrp="1" noChangeAspect="1"/>
          </p:cNvPicPr>
          <p:nvPr>
            <p:ph idx="1"/>
          </p:nvPr>
        </p:nvPicPr>
        <p:blipFill>
          <a:blip r:embed="rId2" cstate="print"/>
          <a:stretch>
            <a:fillRect/>
          </a:stretch>
        </p:blipFill>
        <p:spPr>
          <a:xfrm>
            <a:off x="1143000" y="1839119"/>
            <a:ext cx="6858000" cy="3810000"/>
          </a:xfrm>
          <a:ln>
            <a:solidFill>
              <a:schemeClr val="accent1"/>
            </a:solidFill>
          </a:ln>
          <a:effectLst>
            <a:outerShdw blurRad="76200" dist="12700" dir="2700000" sy="-23000" kx="-800400" algn="bl" rotWithShape="0">
              <a:prstClr val="black">
                <a:alpha val="20000"/>
              </a:prstClr>
            </a:outerShdw>
          </a:effectLst>
        </p:spPr>
      </p:pic>
      <p:sp>
        <p:nvSpPr>
          <p:cNvPr id="3" name="2 Başlık"/>
          <p:cNvSpPr>
            <a:spLocks noGrp="1"/>
          </p:cNvSpPr>
          <p:nvPr>
            <p:ph type="title"/>
          </p:nvPr>
        </p:nvSpPr>
        <p:spPr>
          <a:xfrm>
            <a:off x="457200" y="274638"/>
            <a:ext cx="8229600" cy="1439850"/>
          </a:xfrm>
        </p:spPr>
        <p:style>
          <a:lnRef idx="3">
            <a:schemeClr val="lt1"/>
          </a:lnRef>
          <a:fillRef idx="1">
            <a:schemeClr val="accent5"/>
          </a:fillRef>
          <a:effectRef idx="1">
            <a:schemeClr val="accent5"/>
          </a:effectRef>
          <a:fontRef idx="minor">
            <a:schemeClr val="lt1"/>
          </a:fontRef>
        </p:style>
        <p:txBody>
          <a:bodyPr>
            <a:normAutofit/>
          </a:bodyPr>
          <a:lstStyle/>
          <a:p>
            <a:pPr algn="ctr"/>
            <a:r>
              <a:rPr lang="tr-TR" sz="3600" dirty="0" smtClean="0"/>
              <a:t>SİZİ BU HALE SOKAN İNSANLARDAN UZAK DURMALISINIZ</a:t>
            </a:r>
            <a:endParaRPr lang="tr-TR"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5).jpg"/>
          <p:cNvPicPr>
            <a:picLocks noGrp="1" noChangeAspect="1"/>
          </p:cNvPicPr>
          <p:nvPr>
            <p:ph idx="1"/>
          </p:nvPr>
        </p:nvPicPr>
        <p:blipFill>
          <a:blip r:embed="rId2" cstate="print"/>
          <a:stretch>
            <a:fillRect/>
          </a:stretch>
        </p:blipFill>
        <p:spPr>
          <a:xfrm>
            <a:off x="3214678" y="2000240"/>
            <a:ext cx="3186126" cy="3286148"/>
          </a:xfrm>
          <a:effectLst>
            <a:reflection blurRad="6350" stA="50000" endA="300" endPos="90000" dir="5400000" sy="-100000" algn="bl" rotWithShape="0"/>
          </a:effectLst>
        </p:spPr>
      </p:pic>
      <p:sp>
        <p:nvSpPr>
          <p:cNvPr id="3" name="2 Başlık"/>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tr-TR" dirty="0" smtClean="0"/>
              <a:t>ÖZETLEYECEK OLURSAK</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1-Sizi motive eden,düşündüğünüzde içinizi kıpır kıpır eden bir </a:t>
            </a:r>
            <a:r>
              <a:rPr lang="tr-T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hedefiniz </a:t>
            </a:r>
            <a:r>
              <a:rPr lang="tr-TR" dirty="0" smtClean="0"/>
              <a:t>olmalıdır</a:t>
            </a:r>
          </a:p>
          <a:p>
            <a:r>
              <a:rPr lang="tr-TR" dirty="0" smtClean="0"/>
              <a:t>2-Hedefinizi gerçekleştirebileceğinize inanmalısınız.</a:t>
            </a:r>
            <a:r>
              <a:rPr lang="tr-T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BAŞARABİLİRİM</a:t>
            </a:r>
            <a:r>
              <a:rPr lang="tr-TR" dirty="0" smtClean="0"/>
              <a:t> diyebilmelisiniz</a:t>
            </a:r>
          </a:p>
          <a:p>
            <a:r>
              <a:rPr lang="tr-TR" dirty="0" smtClean="0"/>
              <a:t>3-</a:t>
            </a:r>
            <a:r>
              <a:rPr lang="tr-T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Pozitif ve doğru </a:t>
            </a:r>
            <a:r>
              <a:rPr lang="tr-TR" dirty="0" smtClean="0"/>
              <a:t>düşünmelisiniz</a:t>
            </a:r>
          </a:p>
          <a:p>
            <a:r>
              <a:rPr lang="tr-TR" dirty="0" smtClean="0"/>
              <a:t>4-Elinizden gelenin </a:t>
            </a:r>
            <a:r>
              <a:rPr lang="tr-T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en iyisini </a:t>
            </a:r>
            <a:r>
              <a:rPr lang="tr-TR" dirty="0" smtClean="0"/>
              <a:t>yapmalısınız</a:t>
            </a:r>
          </a:p>
          <a:p>
            <a:r>
              <a:rPr lang="tr-TR" dirty="0" smtClean="0"/>
              <a:t>5-Asla </a:t>
            </a:r>
            <a:r>
              <a:rPr lang="tr-T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vazgeçmemelisiniz</a:t>
            </a:r>
            <a:endParaRPr lang="tr-TR" dirty="0" smtClean="0"/>
          </a:p>
          <a:p>
            <a:endParaRPr lang="tr-TR" dirty="0"/>
          </a:p>
        </p:txBody>
      </p:sp>
      <p:sp>
        <p:nvSpPr>
          <p:cNvPr id="3" name="2 Başlık"/>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tr-TR" dirty="0" smtClean="0"/>
              <a:t>ÖZET</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 (2).jpg"/>
          <p:cNvPicPr>
            <a:picLocks noGrp="1" noChangeAspect="1"/>
          </p:cNvPicPr>
          <p:nvPr>
            <p:ph idx="1"/>
          </p:nvPr>
        </p:nvPicPr>
        <p:blipFill>
          <a:blip r:embed="rId2" cstate="print"/>
          <a:stretch>
            <a:fillRect/>
          </a:stretch>
        </p:blipFill>
        <p:spPr>
          <a:xfrm>
            <a:off x="2571736" y="2285992"/>
            <a:ext cx="4143403" cy="2529689"/>
          </a:xfrm>
          <a:prstGeom prst="rect">
            <a:avLst/>
          </a:prstGeom>
          <a:ln>
            <a:solidFill>
              <a:schemeClr val="accent1"/>
            </a:solidFill>
          </a:ln>
          <a:effectLst>
            <a:softEdge rad="112500"/>
          </a:effectLst>
          <a:scene3d>
            <a:camera prst="perspectiveRelaxedModerately"/>
            <a:lightRig rig="threePt" dir="t"/>
          </a:scene3d>
        </p:spPr>
      </p:pic>
      <p:sp>
        <p:nvSpPr>
          <p:cNvPr id="3" name="2 Başlık"/>
          <p:cNvSpPr>
            <a:spLocks noGrp="1"/>
          </p:cNvSpPr>
          <p:nvPr>
            <p:ph type="title"/>
          </p:nvPr>
        </p:nvSpPr>
        <p:spPr>
          <a:xfrm>
            <a:off x="428596" y="785794"/>
            <a:ext cx="8229600" cy="1785950"/>
          </a:xfrm>
        </p:spPr>
        <p:txBody>
          <a:bodyPr>
            <a:normAutofit fontScale="90000"/>
          </a:bodyPr>
          <a:lstStyle/>
          <a:p>
            <a:pPr algn="ctr"/>
            <a:r>
              <a:rPr lang="tr-TR" dirty="0" smtClean="0"/>
              <a:t>BAŞARILI OLMUŞ İNSANLARIN HAYATLARIN GÖZ ATALIM</a:t>
            </a:r>
            <a:br>
              <a:rPr lang="tr-TR" dirty="0" smtClean="0"/>
            </a:b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6-Tüm imkanlarınızı hedefiniz için </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 iyi şekilde</a:t>
            </a:r>
            <a:r>
              <a:rPr lang="tr-TR" dirty="0" smtClean="0"/>
              <a:t> değerlendirmelisiniz</a:t>
            </a:r>
          </a:p>
          <a:p>
            <a:r>
              <a:rPr lang="tr-TR" dirty="0" smtClean="0"/>
              <a:t>7-Hedefinize ve başarabileceğinize </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konsantre olmalısınız</a:t>
            </a:r>
            <a:endParaRPr lang="tr-TR" dirty="0" smtClean="0"/>
          </a:p>
          <a:p>
            <a:r>
              <a:rPr lang="tr-TR" dirty="0" smtClean="0"/>
              <a:t>8-Çevrenin size engel olmasına </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izin vermemelisiniz</a:t>
            </a:r>
            <a:endParaRPr lang="tr-TR" dirty="0" smtClean="0"/>
          </a:p>
          <a:p>
            <a:endParaRPr lang="tr-TR" dirty="0"/>
          </a:p>
        </p:txBody>
      </p:sp>
      <p:sp>
        <p:nvSpPr>
          <p:cNvPr id="3" name="2 Başlık"/>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tr-TR" dirty="0" smtClean="0"/>
              <a:t>ÖZET</a:t>
            </a:r>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ctr">
              <a:buNone/>
            </a:pPr>
            <a:r>
              <a:rPr lang="tr-TR" sz="2000" dirty="0" smtClean="0"/>
              <a:t>Hedefinizi gerçekleştirecek tüm içsel güce sahipsiniz.</a:t>
            </a:r>
          </a:p>
          <a:p>
            <a:endParaRPr lang="tr-TR" sz="2000" dirty="0" smtClean="0"/>
          </a:p>
          <a:p>
            <a:endParaRPr lang="tr-TR" sz="2000" dirty="0" smtClean="0"/>
          </a:p>
          <a:p>
            <a:endParaRPr lang="tr-TR" sz="2000" dirty="0" smtClean="0"/>
          </a:p>
          <a:p>
            <a:endParaRPr lang="tr-TR" sz="2000" dirty="0" smtClean="0"/>
          </a:p>
          <a:p>
            <a:endParaRPr lang="tr-TR" sz="2000" dirty="0" smtClean="0"/>
          </a:p>
          <a:p>
            <a:endParaRPr lang="tr-TR" sz="2000" dirty="0" smtClean="0"/>
          </a:p>
          <a:p>
            <a:endParaRPr lang="tr-TR" sz="2000" dirty="0" smtClean="0"/>
          </a:p>
          <a:p>
            <a:pPr algn="ctr">
              <a:buNone/>
            </a:pPr>
            <a:r>
              <a:rPr lang="tr-TR" dirty="0" smtClean="0"/>
              <a:t>Tek yapmanız gereken bugün öğrendiğiniz bilgileri </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hayatınızın bir parçası haline </a:t>
            </a:r>
            <a:r>
              <a:rPr lang="tr-TR" dirty="0" smtClean="0"/>
              <a:t>getirmektir.</a:t>
            </a:r>
            <a:endParaRPr lang="tr-TR" dirty="0"/>
          </a:p>
        </p:txBody>
      </p:sp>
      <p:sp>
        <p:nvSpPr>
          <p:cNvPr id="3" name="2 Başlık"/>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pPr algn="ctr"/>
            <a:r>
              <a:rPr lang="tr-TR" dirty="0" smtClean="0"/>
              <a:t>SONUÇ OLARAK</a:t>
            </a:r>
            <a:endParaRPr lang="tr-TR" dirty="0"/>
          </a:p>
        </p:txBody>
      </p:sp>
      <p:pic>
        <p:nvPicPr>
          <p:cNvPr id="4" name="3 Resim" descr="images (6).jpg"/>
          <p:cNvPicPr>
            <a:picLocks noChangeAspect="1"/>
          </p:cNvPicPr>
          <p:nvPr/>
        </p:nvPicPr>
        <p:blipFill>
          <a:blip r:embed="rId2" cstate="print"/>
          <a:stretch>
            <a:fillRect/>
          </a:stretch>
        </p:blipFill>
        <p:spPr>
          <a:xfrm>
            <a:off x="3428992" y="1928802"/>
            <a:ext cx="2143125" cy="21431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8"/>
            <a:ext cx="8229600" cy="5090944"/>
          </a:xfrm>
        </p:spPr>
        <p:txBody>
          <a:bodyPr>
            <a:normAutofit/>
          </a:bodyPr>
          <a:lstStyle/>
          <a:p>
            <a:endParaRPr lang="tr-TR" dirty="0" smtClean="0"/>
          </a:p>
          <a:p>
            <a:endParaRPr lang="tr-TR" dirty="0" smtClean="0"/>
          </a:p>
          <a:p>
            <a:endParaRPr lang="tr-TR" dirty="0" smtClean="0"/>
          </a:p>
          <a:p>
            <a:endParaRPr lang="tr-TR" dirty="0" smtClean="0"/>
          </a:p>
          <a:p>
            <a:pPr algn="ctr">
              <a:buNone/>
            </a:pPr>
            <a:endParaRPr lang="tr-TR" dirty="0" smtClean="0"/>
          </a:p>
          <a:p>
            <a:pPr algn="ctr">
              <a:buNone/>
            </a:pPr>
            <a:endPar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buNone/>
            </a:pPr>
            <a:endPar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buNone/>
            </a:pP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Başarının bedelini bir dönem için ödemeyenler,başarısızlığın bedelini bir ömür boyu öderler(Mümin </a:t>
            </a:r>
            <a:r>
              <a:rPr lang="tr-T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Sekman</a:t>
            </a:r>
            <a:r>
              <a:rPr lang="tr-TR" dirty="0" smtClean="0"/>
              <a:t>)</a:t>
            </a:r>
          </a:p>
          <a:p>
            <a:endParaRPr lang="tr-TR" dirty="0" smtClean="0"/>
          </a:p>
          <a:p>
            <a:endParaRPr lang="tr-TR" dirty="0"/>
          </a:p>
        </p:txBody>
      </p:sp>
      <p:sp>
        <p:nvSpPr>
          <p:cNvPr id="3" name="2 Başlık"/>
          <p:cNvSpPr>
            <a:spLocks noGrp="1"/>
          </p:cNvSpPr>
          <p:nvPr>
            <p:ph type="title"/>
          </p:nvPr>
        </p:nvSpPr>
        <p:spPr/>
        <p:txBody>
          <a:bodyPr/>
          <a:lstStyle/>
          <a:p>
            <a:endParaRPr lang="tr-TR" dirty="0"/>
          </a:p>
        </p:txBody>
      </p:sp>
      <p:pic>
        <p:nvPicPr>
          <p:cNvPr id="5" name="4 Resim" descr="images (2).jpg"/>
          <p:cNvPicPr>
            <a:picLocks noChangeAspect="1"/>
          </p:cNvPicPr>
          <p:nvPr/>
        </p:nvPicPr>
        <p:blipFill>
          <a:blip r:embed="rId2" cstate="print"/>
          <a:stretch>
            <a:fillRect/>
          </a:stretch>
        </p:blipFill>
        <p:spPr>
          <a:xfrm>
            <a:off x="2714612" y="357166"/>
            <a:ext cx="4071966" cy="2786067"/>
          </a:xfrm>
          <a:prstGeom prst="rect">
            <a:avLst/>
          </a:prstGeom>
          <a:effectLst>
            <a:reflection blurRad="6350" stA="50000" endA="300" endPos="90000" dir="5400000" sy="-100000" algn="bl" rotWithShape="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effectLst>
            <a:outerShdw blurRad="63500" dist="38100" dir="5400000" rotWithShape="0">
              <a:srgbClr val="000000">
                <a:alpha val="45000"/>
              </a:srgbClr>
            </a:outerShdw>
            <a:reflection blurRad="6350" stA="50000" endA="300" endPos="90000" dir="5400000" sy="-100000" algn="bl" rotWithShape="0"/>
            <a:softEdge rad="635000"/>
          </a:effectLst>
        </p:spPr>
        <p:style>
          <a:lnRef idx="0">
            <a:schemeClr val="dk1"/>
          </a:lnRef>
          <a:fillRef idx="3">
            <a:schemeClr val="dk1"/>
          </a:fillRef>
          <a:effectRef idx="3">
            <a:schemeClr val="dk1"/>
          </a:effectRef>
          <a:fontRef idx="minor">
            <a:schemeClr val="lt1"/>
          </a:fontRef>
        </p:style>
        <p:txBody>
          <a:bodyPr>
            <a:normAutofit fontScale="90000"/>
          </a:bodyPr>
          <a:lstStyle/>
          <a:p>
            <a:pPr algn="ctr"/>
            <a:r>
              <a:rPr lang="tr-TR" dirty="0" smtClean="0"/>
              <a:t>Psikolojik Danışman Ahmet TOPLU</a:t>
            </a:r>
            <a:endParaRPr lang="tr-TR" dirty="0"/>
          </a:p>
        </p:txBody>
      </p:sp>
      <p:pic>
        <p:nvPicPr>
          <p:cNvPr id="4" name="Picture 2" descr="D:\RESİM\contact.jpg"/>
          <p:cNvPicPr>
            <a:picLocks noGrp="1" noChangeAspect="1" noChangeArrowheads="1"/>
          </p:cNvPicPr>
          <p:nvPr>
            <p:ph idx="1"/>
          </p:nvPr>
        </p:nvPicPr>
        <p:blipFill>
          <a:blip r:embed="rId2" cstate="print">
            <a:duotone>
              <a:schemeClr val="accent2">
                <a:shade val="45000"/>
                <a:satMod val="135000"/>
              </a:schemeClr>
              <a:prstClr val="white"/>
            </a:duotone>
          </a:blip>
          <a:srcRect/>
          <a:stretch>
            <a:fillRect/>
          </a:stretch>
        </p:blipFill>
        <p:spPr bwMode="auto">
          <a:xfrm>
            <a:off x="1357290" y="1571612"/>
            <a:ext cx="6429895" cy="32128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TEFAN HAWKING.jpg"/>
          <p:cNvPicPr>
            <a:picLocks noGrp="1" noChangeAspect="1"/>
          </p:cNvPicPr>
          <p:nvPr>
            <p:ph idx="1"/>
          </p:nvPr>
        </p:nvPicPr>
        <p:blipFill>
          <a:blip r:embed="rId2" cstate="print"/>
          <a:stretch>
            <a:fillRect/>
          </a:stretch>
        </p:blipFill>
        <p:spPr>
          <a:xfrm>
            <a:off x="2214546" y="1428736"/>
            <a:ext cx="5180421" cy="2376490"/>
          </a:xfrm>
          <a:prstGeom prst="rect">
            <a:avLst/>
          </a:prstGeom>
          <a:ln>
            <a:noFill/>
          </a:ln>
          <a:effectLst>
            <a:softEdge rad="112500"/>
          </a:effectLst>
        </p:spPr>
      </p:pic>
      <p:sp>
        <p:nvSpPr>
          <p:cNvPr id="3" name="2 Başlık"/>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tr-TR" dirty="0" smtClean="0"/>
              <a:t>STEFAN HAWKING</a:t>
            </a:r>
            <a:br>
              <a:rPr lang="tr-TR" dirty="0" smtClean="0"/>
            </a:br>
            <a:r>
              <a:rPr lang="tr-TR" sz="2400" dirty="0" smtClean="0"/>
              <a:t>(İngiliz Fizikçi,Cambridge </a:t>
            </a:r>
            <a:r>
              <a:rPr lang="tr-TR" sz="2400" dirty="0" err="1" smtClean="0"/>
              <a:t>Üni</a:t>
            </a:r>
            <a:r>
              <a:rPr lang="tr-TR" sz="2400" dirty="0" smtClean="0"/>
              <a:t>. prof</a:t>
            </a:r>
            <a:endParaRPr lang="tr-TR" dirty="0"/>
          </a:p>
        </p:txBody>
      </p:sp>
      <p:sp>
        <p:nvSpPr>
          <p:cNvPr id="5" name="4 Metin kutusu"/>
          <p:cNvSpPr txBox="1"/>
          <p:nvPr/>
        </p:nvSpPr>
        <p:spPr>
          <a:xfrm>
            <a:off x="1142976" y="4357694"/>
            <a:ext cx="5857916" cy="369332"/>
          </a:xfrm>
          <a:prstGeom prst="rect">
            <a:avLst/>
          </a:prstGeom>
          <a:noFill/>
        </p:spPr>
        <p:txBody>
          <a:bodyPr wrap="square" rtlCol="0">
            <a:spAutoFit/>
          </a:bodyPr>
          <a:lstStyle/>
          <a:p>
            <a:endParaRPr lang="tr-TR" dirty="0"/>
          </a:p>
        </p:txBody>
      </p:sp>
      <p:sp>
        <p:nvSpPr>
          <p:cNvPr id="6" name="5 Metin kutusu"/>
          <p:cNvSpPr txBox="1"/>
          <p:nvPr/>
        </p:nvSpPr>
        <p:spPr>
          <a:xfrm>
            <a:off x="428596" y="3643314"/>
            <a:ext cx="8358246" cy="2554545"/>
          </a:xfrm>
          <a:prstGeom prst="rect">
            <a:avLst/>
          </a:prstGeom>
          <a:noFill/>
        </p:spPr>
        <p:txBody>
          <a:bodyPr wrap="square" rtlCol="0">
            <a:spAutoFit/>
          </a:bodyPr>
          <a:lstStyle/>
          <a:p>
            <a:pPr algn="ctr"/>
            <a:r>
              <a:rPr lang="tr-TR" dirty="0" smtClean="0"/>
              <a:t/>
            </a:r>
            <a:br>
              <a:rPr lang="tr-TR" dirty="0" smtClean="0"/>
            </a:br>
            <a:r>
              <a:rPr lang="tr-TR" dirty="0" smtClean="0"/>
              <a:t>Einstein’dan bu yana</a:t>
            </a:r>
            <a:br>
              <a:rPr lang="tr-TR" dirty="0" smtClean="0"/>
            </a:br>
            <a:r>
              <a:rPr lang="tr-TR" dirty="0" smtClean="0"/>
              <a:t> dünyaya gelen en parlak </a:t>
            </a:r>
            <a:br>
              <a:rPr lang="tr-TR" dirty="0" smtClean="0"/>
            </a:br>
            <a:r>
              <a:rPr lang="tr-TR" dirty="0" smtClean="0"/>
              <a:t>teorik fizikçisi olarak</a:t>
            </a:r>
            <a:br>
              <a:rPr lang="tr-TR" dirty="0" smtClean="0"/>
            </a:br>
            <a:r>
              <a:rPr lang="tr-TR" dirty="0" smtClean="0"/>
              <a:t> kabul edilmektedir.</a:t>
            </a:r>
          </a:p>
          <a:p>
            <a:endParaRPr lang="tr-TR" sz="1400" dirty="0" smtClean="0"/>
          </a:p>
          <a:p>
            <a:r>
              <a:rPr lang="tr-TR" sz="1400" dirty="0" smtClean="0"/>
              <a:t> 21 yaşındayken tedavisi olmayan </a:t>
            </a:r>
            <a:r>
              <a:rPr lang="tr-TR" sz="1400" dirty="0" err="1" smtClean="0"/>
              <a:t>Amyotrofik</a:t>
            </a:r>
            <a:r>
              <a:rPr lang="tr-TR" sz="1400" dirty="0" smtClean="0"/>
              <a:t> </a:t>
            </a:r>
            <a:r>
              <a:rPr lang="tr-TR" sz="1400" dirty="0" err="1" smtClean="0"/>
              <a:t>Lateral</a:t>
            </a:r>
            <a:r>
              <a:rPr lang="tr-TR" sz="1400" dirty="0" smtClean="0"/>
              <a:t> skleroz (ALS) hastalığına yakalandı. Motor nöronların zamanla yüzde seksenini öldürerek sinir sistemini felç eden; ancak beynin zihinsel faaliyetlerine dokunmayan bu hastalık, Hawking'i tekerlekli sandalyede yaşamaya mahkûm etti. </a:t>
            </a:r>
            <a:endParaRPr lang="tr-TR"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INSTEIN.jpg"/>
          <p:cNvPicPr>
            <a:picLocks noGrp="1" noChangeAspect="1"/>
          </p:cNvPicPr>
          <p:nvPr>
            <p:ph idx="1"/>
          </p:nvPr>
        </p:nvPicPr>
        <p:blipFill>
          <a:blip r:embed="rId2" cstate="print"/>
          <a:stretch>
            <a:fillRect/>
          </a:stretch>
        </p:blipFill>
        <p:spPr>
          <a:xfrm>
            <a:off x="1571604" y="1928802"/>
            <a:ext cx="6215106" cy="3143272"/>
          </a:xfrm>
          <a:prstGeom prst="rect">
            <a:avLst/>
          </a:prstGeom>
          <a:ln>
            <a:noFill/>
          </a:ln>
          <a:effectLst>
            <a:softEdge rad="112500"/>
          </a:effectLst>
        </p:spPr>
      </p:pic>
      <p:sp>
        <p:nvSpPr>
          <p:cNvPr id="3" name="2 Başlık"/>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tr-TR" dirty="0" smtClean="0"/>
              <a:t>ALBERT EINSTEIN</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000100" y="285728"/>
            <a:ext cx="7186634"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tr-TR" dirty="0" smtClean="0"/>
              <a:t>MICHEAL JORDAN </a:t>
            </a:r>
            <a:endParaRPr lang="tr-TR" dirty="0"/>
          </a:p>
        </p:txBody>
      </p:sp>
      <p:sp>
        <p:nvSpPr>
          <p:cNvPr id="5" name="4 İçerik Yer Tutucusu"/>
          <p:cNvSpPr>
            <a:spLocks noGrp="1"/>
          </p:cNvSpPr>
          <p:nvPr>
            <p:ph idx="1"/>
          </p:nvPr>
        </p:nvSpPr>
        <p:spPr>
          <a:xfrm>
            <a:off x="457200" y="1481328"/>
            <a:ext cx="8229600" cy="4755984"/>
          </a:xfrm>
        </p:spPr>
        <p:txBody>
          <a:bodyPr>
            <a:normAutofit/>
          </a:bodyPr>
          <a:lstStyle/>
          <a:p>
            <a:r>
              <a:rPr lang="tr-TR" sz="2000" dirty="0" smtClean="0"/>
              <a:t>ABD profesyonel basketbol ligi</a:t>
            </a:r>
            <a:br>
              <a:rPr lang="tr-TR" sz="2000" dirty="0" smtClean="0"/>
            </a:br>
            <a:r>
              <a:rPr lang="tr-TR" sz="2000" dirty="0" smtClean="0"/>
              <a:t> </a:t>
            </a:r>
            <a:r>
              <a:rPr lang="tr-TR" sz="2000" dirty="0" err="1" smtClean="0">
                <a:hlinkClick r:id="rId2" tooltip="National Basketball Association"/>
              </a:rPr>
              <a:t>NBA</a:t>
            </a:r>
            <a:r>
              <a:rPr lang="tr-TR" sz="2000" dirty="0" err="1" smtClean="0"/>
              <a:t>'in</a:t>
            </a:r>
            <a:r>
              <a:rPr lang="tr-TR" sz="2000" dirty="0" smtClean="0"/>
              <a:t> resmi sitesine göre, </a:t>
            </a:r>
          </a:p>
          <a:p>
            <a:pPr>
              <a:buNone/>
            </a:pPr>
            <a:r>
              <a:rPr lang="tr-TR" sz="2000" dirty="0" smtClean="0"/>
              <a:t>"</a:t>
            </a:r>
            <a:r>
              <a:rPr lang="tr-TR" sz="2000" i="1" dirty="0" smtClean="0"/>
              <a:t>Oybirliğiyle, Michael Jordan tüm</a:t>
            </a:r>
            <a:br>
              <a:rPr lang="tr-TR" sz="2000" i="1" dirty="0" smtClean="0"/>
            </a:br>
            <a:r>
              <a:rPr lang="tr-TR" sz="2000" i="1" dirty="0" smtClean="0"/>
              <a:t> zamanların en büyük </a:t>
            </a:r>
            <a:br>
              <a:rPr lang="tr-TR" sz="2000" i="1" dirty="0" smtClean="0"/>
            </a:br>
            <a:r>
              <a:rPr lang="tr-TR" sz="2000" i="1" dirty="0" smtClean="0"/>
              <a:t>basketbolcusudur</a:t>
            </a:r>
            <a:r>
              <a:rPr lang="tr-TR" sz="2000" dirty="0" smtClean="0"/>
              <a:t>.“</a:t>
            </a:r>
          </a:p>
          <a:p>
            <a:r>
              <a:rPr lang="tr-TR" sz="2000" dirty="0" smtClean="0"/>
              <a:t>İstatistiklerde 10 kez ligin </a:t>
            </a:r>
            <a:br>
              <a:rPr lang="tr-TR" sz="2000" dirty="0" smtClean="0"/>
            </a:br>
            <a:r>
              <a:rPr lang="tr-TR" sz="2000" dirty="0" smtClean="0"/>
              <a:t>en çok sayı atan oyuncusu, </a:t>
            </a:r>
            <a:br>
              <a:rPr lang="tr-TR" sz="2000" dirty="0" smtClean="0"/>
            </a:br>
            <a:r>
              <a:rPr lang="tr-TR" sz="2000" dirty="0" smtClean="0"/>
              <a:t>3 kez top çalma birincisi </a:t>
            </a:r>
            <a:r>
              <a:rPr lang="tr-TR" dirty="0" smtClean="0"/>
              <a:t>oldu. </a:t>
            </a:r>
          </a:p>
        </p:txBody>
      </p:sp>
      <p:pic>
        <p:nvPicPr>
          <p:cNvPr id="1026" name="Picture 2" descr="C:\Users\KaRaHaN1\Desktop\Michael-Jordan-main_tcm25-15662.jpg"/>
          <p:cNvPicPr>
            <a:picLocks noChangeAspect="1" noChangeArrowheads="1"/>
          </p:cNvPicPr>
          <p:nvPr/>
        </p:nvPicPr>
        <p:blipFill>
          <a:blip r:embed="rId3" cstate="print"/>
          <a:srcRect/>
          <a:stretch>
            <a:fillRect/>
          </a:stretch>
        </p:blipFill>
        <p:spPr bwMode="auto">
          <a:xfrm>
            <a:off x="4716016" y="1484784"/>
            <a:ext cx="4058394" cy="31146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a:bodyPr>
          <a:lstStyle/>
          <a:p>
            <a:r>
              <a:rPr lang="tr-TR" dirty="0" smtClean="0"/>
              <a:t>Bunların dışında 6 kez </a:t>
            </a:r>
            <a:r>
              <a:rPr lang="tr-TR" dirty="0" smtClean="0">
                <a:hlinkClick r:id="rId2" tooltip="NBA Finalleri MVP Ödülü"/>
              </a:rPr>
              <a:t>NBA Finalleri MVP Ödülü</a:t>
            </a:r>
            <a:r>
              <a:rPr lang="tr-TR" dirty="0" smtClean="0"/>
              <a:t> aldı ve 1988 yılında </a:t>
            </a:r>
            <a:r>
              <a:rPr lang="tr-TR" dirty="0" smtClean="0">
                <a:hlinkClick r:id="rId3" tooltip="NBA Yılın Defans Oyuncusu"/>
              </a:rPr>
              <a:t>NBA Yılın Defans Oyuncusu</a:t>
            </a:r>
            <a:r>
              <a:rPr lang="tr-TR" dirty="0" smtClean="0"/>
              <a:t> ödülü kazandı. </a:t>
            </a:r>
          </a:p>
          <a:p>
            <a:r>
              <a:rPr lang="tr-TR" dirty="0" smtClean="0"/>
              <a:t>Halen 30.12 sayı ortalaması ile </a:t>
            </a:r>
            <a:r>
              <a:rPr lang="tr-TR" dirty="0" err="1" smtClean="0"/>
              <a:t>NBA'in</a:t>
            </a:r>
            <a:r>
              <a:rPr lang="tr-TR" dirty="0" smtClean="0"/>
              <a:t> normal sezondaki, 33.4 sayı ile de </a:t>
            </a:r>
            <a:r>
              <a:rPr lang="tr-TR" dirty="0" err="1" smtClean="0"/>
              <a:t>play</a:t>
            </a:r>
            <a:r>
              <a:rPr lang="tr-TR" dirty="0" smtClean="0"/>
              <a:t>-</a:t>
            </a:r>
            <a:r>
              <a:rPr lang="tr-TR" dirty="0" err="1" smtClean="0"/>
              <a:t>off'ların</a:t>
            </a:r>
            <a:r>
              <a:rPr lang="tr-TR" dirty="0" smtClean="0"/>
              <a:t> en yüksek sayı ortalamasına sahip oyuncusudur. </a:t>
            </a:r>
          </a:p>
          <a:p>
            <a:r>
              <a:rPr lang="tr-TR" dirty="0" smtClean="0">
                <a:hlinkClick r:id="rId4" tooltip="1999"/>
              </a:rPr>
              <a:t>1999</a:t>
            </a:r>
            <a:r>
              <a:rPr lang="tr-TR" dirty="0" smtClean="0"/>
              <a:t>'da, </a:t>
            </a:r>
            <a:r>
              <a:rPr lang="tr-TR" dirty="0" smtClean="0">
                <a:hlinkClick r:id="rId5" tooltip="ESPN"/>
              </a:rPr>
              <a:t>ESPN</a:t>
            </a:r>
            <a:r>
              <a:rPr lang="tr-TR" dirty="0" smtClean="0"/>
              <a:t> tarafından 20. yüzyıldaki Kuzey Amerika'nın en büyük sporcusu ilan edildi. </a:t>
            </a:r>
          </a:p>
          <a:p>
            <a:r>
              <a:rPr lang="tr-TR" dirty="0" err="1" smtClean="0">
                <a:hlinkClick r:id="rId6" tooltip="Associated Press"/>
              </a:rPr>
              <a:t>Associated</a:t>
            </a:r>
            <a:r>
              <a:rPr lang="tr-TR" dirty="0" smtClean="0">
                <a:hlinkClick r:id="rId6" tooltip="Associated Press"/>
              </a:rPr>
              <a:t> </a:t>
            </a:r>
            <a:r>
              <a:rPr lang="tr-TR" dirty="0" err="1" smtClean="0">
                <a:hlinkClick r:id="rId6" tooltip="Associated Press"/>
              </a:rPr>
              <a:t>Press</a:t>
            </a:r>
            <a:r>
              <a:rPr lang="tr-TR" dirty="0" smtClean="0"/>
              <a:t> ise </a:t>
            </a:r>
            <a:r>
              <a:rPr lang="tr-TR" dirty="0" err="1" smtClean="0">
                <a:hlinkClick r:id="rId7" tooltip="Babe Ruth (sayfa mevcut değil)"/>
              </a:rPr>
              <a:t>Babe</a:t>
            </a:r>
            <a:r>
              <a:rPr lang="tr-TR" dirty="0" smtClean="0">
                <a:hlinkClick r:id="rId7" tooltip="Babe Ruth (sayfa mevcut değil)"/>
              </a:rPr>
              <a:t> </a:t>
            </a:r>
            <a:r>
              <a:rPr lang="tr-TR" dirty="0" err="1" smtClean="0">
                <a:hlinkClick r:id="rId7" tooltip="Babe Ruth (sayfa mevcut değil)"/>
              </a:rPr>
              <a:t>Ruth</a:t>
            </a:r>
            <a:r>
              <a:rPr lang="tr-TR" dirty="0" err="1" smtClean="0"/>
              <a:t>'un</a:t>
            </a:r>
            <a:r>
              <a:rPr lang="tr-TR" dirty="0" smtClean="0"/>
              <a:t> ardından yüzyılın en başarılı ikinci sporcusu olarak açıkladı.</a:t>
            </a:r>
          </a:p>
          <a:p>
            <a:endParaRPr lang="tr-TR" dirty="0"/>
          </a:p>
        </p:txBody>
      </p:sp>
      <p:sp>
        <p:nvSpPr>
          <p:cNvPr id="3" name="2 Başlık"/>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tr-TR" dirty="0" smtClean="0"/>
              <a:t>MICHEAL JORDAN</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ft5_mf42383.Jpeg"/>
          <p:cNvPicPr>
            <a:picLocks noGrp="1" noChangeAspect="1"/>
          </p:cNvPicPr>
          <p:nvPr>
            <p:ph idx="1"/>
          </p:nvPr>
        </p:nvPicPr>
        <p:blipFill>
          <a:blip r:embed="rId2" cstate="print"/>
          <a:stretch>
            <a:fillRect/>
          </a:stretch>
        </p:blipFill>
        <p:spPr>
          <a:xfrm>
            <a:off x="5214942" y="1428736"/>
            <a:ext cx="3517374" cy="3000396"/>
          </a:xfrm>
          <a:prstGeom prst="rect">
            <a:avLst/>
          </a:prstGeom>
          <a:ln>
            <a:noFill/>
          </a:ln>
          <a:effectLst>
            <a:softEdge rad="112500"/>
          </a:effectLst>
        </p:spPr>
      </p:pic>
      <p:sp>
        <p:nvSpPr>
          <p:cNvPr id="3" name="2 Başlık"/>
          <p:cNvSpPr>
            <a:spLocks noGrp="1"/>
          </p:cNvSpPr>
          <p:nvPr>
            <p:ph type="title"/>
          </p:nvPr>
        </p:nvSpPr>
        <p:spPr>
          <a:xfrm>
            <a:off x="1071538" y="285728"/>
            <a:ext cx="7186634" cy="114300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tr-TR" dirty="0" smtClean="0"/>
              <a:t>İRFAN TÖRECİ</a:t>
            </a:r>
            <a:endParaRPr lang="tr-TR" dirty="0"/>
          </a:p>
        </p:txBody>
      </p:sp>
      <p:sp>
        <p:nvSpPr>
          <p:cNvPr id="7" name="6 Metin kutusu"/>
          <p:cNvSpPr txBox="1"/>
          <p:nvPr/>
        </p:nvSpPr>
        <p:spPr>
          <a:xfrm>
            <a:off x="928662" y="1643050"/>
            <a:ext cx="4000528" cy="3139321"/>
          </a:xfrm>
          <a:prstGeom prst="rect">
            <a:avLst/>
          </a:prstGeom>
          <a:noFill/>
        </p:spPr>
        <p:txBody>
          <a:bodyPr wrap="square" rtlCol="0">
            <a:spAutoFit/>
          </a:bodyPr>
          <a:lstStyle/>
          <a:p>
            <a:pPr>
              <a:buFont typeface="Wingdings" pitchFamily="2" charset="2"/>
              <a:buChar char="v"/>
            </a:pPr>
            <a:r>
              <a:rPr lang="tr-TR" dirty="0" smtClean="0"/>
              <a:t>5 yaşındayken elektrik çarpması sonucu sağ kolunu kaybetmiş.</a:t>
            </a:r>
          </a:p>
          <a:p>
            <a:endParaRPr lang="tr-TR" dirty="0" smtClean="0"/>
          </a:p>
          <a:p>
            <a:pPr>
              <a:buFont typeface="Wingdings" pitchFamily="2" charset="2"/>
              <a:buChar char="q"/>
            </a:pPr>
            <a:r>
              <a:rPr lang="tr-TR" dirty="0" smtClean="0"/>
              <a:t>Maddi imkansızlıklar yaşamış</a:t>
            </a:r>
          </a:p>
          <a:p>
            <a:endParaRPr lang="tr-TR" dirty="0" smtClean="0"/>
          </a:p>
          <a:p>
            <a:pPr>
              <a:buFont typeface="Wingdings" pitchFamily="2" charset="2"/>
              <a:buChar char="§"/>
            </a:pPr>
            <a:r>
              <a:rPr lang="tr-TR" dirty="0" smtClean="0"/>
              <a:t>Çobanlık yapmış </a:t>
            </a:r>
          </a:p>
          <a:p>
            <a:endParaRPr lang="tr-TR" dirty="0" smtClean="0"/>
          </a:p>
          <a:p>
            <a:pPr>
              <a:buFont typeface="Wingdings" pitchFamily="2" charset="2"/>
              <a:buChar char="Ø"/>
            </a:pPr>
            <a:r>
              <a:rPr lang="tr-TR" dirty="0" err="1" smtClean="0"/>
              <a:t>Herşeye</a:t>
            </a:r>
            <a:r>
              <a:rPr lang="tr-TR" dirty="0" smtClean="0"/>
              <a:t> rağmen Hacettepe Üniversitesi tıp fakültesini </a:t>
            </a:r>
            <a:r>
              <a:rPr lang="tr-TR" dirty="0" err="1" smtClean="0"/>
              <a:t>ingilizce</a:t>
            </a:r>
            <a:r>
              <a:rPr lang="tr-TR" dirty="0" smtClean="0"/>
              <a:t> olarak kazanmıştır.</a:t>
            </a:r>
          </a:p>
          <a:p>
            <a:endParaRPr lang="tr-TR"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497</TotalTime>
  <Words>1081</Words>
  <Application>Microsoft Office PowerPoint</Application>
  <PresentationFormat>Ekran Gösterisi (4:3)</PresentationFormat>
  <Paragraphs>169</Paragraphs>
  <Slides>43</Slides>
  <Notes>0</Notes>
  <HiddenSlides>0</HiddenSlides>
  <MMClips>2</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Kalabalık</vt:lpstr>
      <vt:lpstr>BAŞARI  BENİM ELİMDE</vt:lpstr>
      <vt:lpstr>KELEBEK HİKAYESİ</vt:lpstr>
      <vt:lpstr>BAŞARMAK SİZİN ELİNİZDE</vt:lpstr>
      <vt:lpstr>BAŞARILI OLMUŞ İNSANLARIN HAYATLARIN GÖZ ATALIM </vt:lpstr>
      <vt:lpstr>STEFAN HAWKING (İngiliz Fizikçi,Cambridge Üni. prof</vt:lpstr>
      <vt:lpstr>ALBERT EINSTEIN</vt:lpstr>
      <vt:lpstr>MICHEAL JORDAN </vt:lpstr>
      <vt:lpstr>MICHEAL JORDAN</vt:lpstr>
      <vt:lpstr>İRFAN TÖRECİ</vt:lpstr>
      <vt:lpstr>NICK VUJICIC</vt:lpstr>
      <vt:lpstr>BU İNSANLARIN HAYAT HİKAYELERİNİ İNCELEDİĞİMİZDE</vt:lpstr>
      <vt:lpstr>Başarılı insanların tüm bu özellikleri aynı zamanda sunumun alt başlıkları olacaktır</vt:lpstr>
      <vt:lpstr>HEDEFİNİZ NEDİR?</vt:lpstr>
      <vt:lpstr>FLORANCE CHADWICK</vt:lpstr>
      <vt:lpstr>FLORANCE CHADWICK</vt:lpstr>
      <vt:lpstr>PowerPoint Sunusu</vt:lpstr>
      <vt:lpstr>İNANMAK</vt:lpstr>
      <vt:lpstr>KENDİNİZİ NEYE İNANDIRIRSANIZ SİZ O OLURSUNUZ</vt:lpstr>
      <vt:lpstr> Bir gün civcivler dışarıda oynarken bir kartal yumurtası buldular ve gizlice kendi kümeslerine getirdiler. Yumurta oldukça büyüktü ve bunun, çok büyük tavuğa ait büyük bir yumurta olduğunu düşündüler. Daha sonra anne tavuk kümese geldi, ona da bunun büyük bir tavuk yumurtası olduğunu söylediler. Böylece anne tavuk bu yumurtayı bağrına bastı ve üstünde kuluçkaya yattı. Bir gün yumurta çatladı ve içinden siyah tüylü çok farklı bir şey çıktı. Tüm tavuklar onun farlı görünen bir civciv olduğunu düşündüler. Bu farklı civciv, büyümeye başladıkça daha da farklı görünmeye başlıyor, tüyleri uzuyor, güzel siyah bir renge bürünüyordu. Ancak annesi sandığı tavuk dahil olmak üzere, çevresindeki herkes onun bir tavuk olduğu konusunda o kadar emindi ki, kendisi de bu farklılığı hiç sorgulamıyordu. Annesi tavuk, onu bir tavuk gibi büyütmeye çalışıyor, onu tehlikelerden korumak için çeşitli korunma yöntemlerini öğretiyordu. Bir gün kümeslerinde otururken, havadan hızla heybetli bir kuş geçti. Kendini tavuk sanan kartal annesine dönüp sordu: – Anne bu ne? – O bir kartal yavrum. Kuşların en heybetlisidir. – Ben de onun gibi uçabilir miyim dersin anne? – Hayır yavrum, sen bir tavuksun. Senden önce pek çok kişi denedi ama başaramadı. Bu yüzden sonunda hayal kırıklığı yaşayacağın bir hayalin peşinden gitme, kendini üzme. Kendini tavuk sanan kartal, annesinin söylediklerini çok fazla sorgulamadan kabul etti. Hala içinden gelen ses, aslında onun da uçabileceğini söylemesine rağmen, fazla üstüne gitmedi ve hiç ama hiç denemedi. Bir kartal olarak doğdu ama bir tavuk olarak hayatını geçirip, bir tavuk olarak öldü. </vt:lpstr>
      <vt:lpstr>DÜŞÜNCE VE İNANÇLARIN ÖNEMİ</vt:lpstr>
      <vt:lpstr>PowerPoint Sunusu</vt:lpstr>
      <vt:lpstr>FİİLİ DUA</vt:lpstr>
      <vt:lpstr>İNANMAK ve ÇALIŞMAK</vt:lpstr>
      <vt:lpstr>YAPABİLECEKLERİNİN EN İYİSİNİ YAPARLAR</vt:lpstr>
      <vt:lpstr>TEK KOLLU KARATECİ</vt:lpstr>
      <vt:lpstr>Sizce Bir İnsan Vazgeçerse Başarabilir Mi?</vt:lpstr>
      <vt:lpstr>KAYBEDENLER VAZGEÇENLERDİR</vt:lpstr>
      <vt:lpstr>Başarılı her insan hedefe giden yolda sahip olduğu imkanları en iyi şekilde değerlendirir. </vt:lpstr>
      <vt:lpstr>1 DK DÜŞÜNÜN </vt:lpstr>
      <vt:lpstr>Önemli olan nelere sahip olduğunuz değil,sahip olduklarınızı nasıl/ne şekilde değerlendirdiğinizdir. </vt:lpstr>
      <vt:lpstr>BAŞARILI HER İNSAN İŞİNE EN YOĞUN ŞEKİLDE KONSANTE OLAN İNSANDIR</vt:lpstr>
      <vt:lpstr>KONSANTRASYONUN ÖNEMİ</vt:lpstr>
      <vt:lpstr>ÇEVREMİZDEKİ İNSANLAR</vt:lpstr>
      <vt:lpstr>KAHRAMAN ANNE</vt:lpstr>
      <vt:lpstr>UNUTMAYIN</vt:lpstr>
      <vt:lpstr>BİRDAHA KİMSENİN SANA….</vt:lpstr>
      <vt:lpstr>SİZİ BU HALE SOKAN İNSANLARDAN UZAK DURMALISINIZ</vt:lpstr>
      <vt:lpstr>ÖZETLEYECEK OLURSAK</vt:lpstr>
      <vt:lpstr>ÖZET</vt:lpstr>
      <vt:lpstr>ÖZET</vt:lpstr>
      <vt:lpstr>SONUÇ OLARAK</vt:lpstr>
      <vt:lpstr>PowerPoint Sunusu</vt:lpstr>
      <vt:lpstr>Psikolojik Danışman Ahmet TOPLU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ABDULLAH</dc:creator>
  <cp:lastModifiedBy>Progressive</cp:lastModifiedBy>
  <cp:revision>61</cp:revision>
  <dcterms:created xsi:type="dcterms:W3CDTF">2016-11-03T13:34:28Z</dcterms:created>
  <dcterms:modified xsi:type="dcterms:W3CDTF">2017-05-15T07:24:56Z</dcterms:modified>
</cp:coreProperties>
</file>