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43" r:id="rId2"/>
    <p:sldId id="342" r:id="rId3"/>
    <p:sldId id="258" r:id="rId4"/>
    <p:sldId id="259" r:id="rId5"/>
    <p:sldId id="257" r:id="rId6"/>
    <p:sldId id="335" r:id="rId7"/>
    <p:sldId id="336" r:id="rId8"/>
    <p:sldId id="284" r:id="rId9"/>
    <p:sldId id="269" r:id="rId10"/>
    <p:sldId id="281" r:id="rId11"/>
    <p:sldId id="337" r:id="rId12"/>
    <p:sldId id="283" r:id="rId13"/>
    <p:sldId id="278" r:id="rId14"/>
    <p:sldId id="279" r:id="rId15"/>
    <p:sldId id="280" r:id="rId16"/>
    <p:sldId id="275" r:id="rId17"/>
    <p:sldId id="277" r:id="rId18"/>
    <p:sldId id="272" r:id="rId19"/>
    <p:sldId id="273" r:id="rId20"/>
    <p:sldId id="274" r:id="rId21"/>
    <p:sldId id="270" r:id="rId22"/>
    <p:sldId id="338" r:id="rId23"/>
    <p:sldId id="339" r:id="rId24"/>
    <p:sldId id="340" r:id="rId25"/>
    <p:sldId id="341" r:id="rId26"/>
    <p:sldId id="271" r:id="rId27"/>
    <p:sldId id="287" r:id="rId28"/>
    <p:sldId id="288" r:id="rId29"/>
    <p:sldId id="292" r:id="rId30"/>
    <p:sldId id="293" r:id="rId31"/>
    <p:sldId id="294" r:id="rId32"/>
    <p:sldId id="296" r:id="rId33"/>
    <p:sldId id="297" r:id="rId34"/>
    <p:sldId id="298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4" r:id="rId48"/>
    <p:sldId id="315" r:id="rId49"/>
    <p:sldId id="316" r:id="rId50"/>
    <p:sldId id="317" r:id="rId51"/>
    <p:sldId id="318" r:id="rId52"/>
    <p:sldId id="320" r:id="rId53"/>
    <p:sldId id="322" r:id="rId54"/>
    <p:sldId id="324" r:id="rId55"/>
    <p:sldId id="325" r:id="rId56"/>
    <p:sldId id="328" r:id="rId57"/>
    <p:sldId id="329" r:id="rId58"/>
    <p:sldId id="345" r:id="rId59"/>
    <p:sldId id="330" r:id="rId60"/>
    <p:sldId id="344" r:id="rId6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061AA"/>
    <a:srgbClr val="35628B"/>
    <a:srgbClr val="006600"/>
    <a:srgbClr val="9A0000"/>
    <a:srgbClr val="3D71A1"/>
    <a:srgbClr val="CC0000"/>
    <a:srgbClr val="000066"/>
    <a:srgbClr val="FF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07C2-6164-423E-9A4C-05213CE33648}" type="datetimeFigureOut">
              <a:rPr lang="tr-TR" smtClean="0"/>
              <a:pPr/>
              <a:t>15.05.2017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D9E6C-8374-4E54-963D-D8DC2D0CC1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37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D9E6C-8374-4E54-963D-D8DC2D0CC177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C160-1B63-4A55-9DFD-BF2CA6938F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918F-26B5-45E8-A114-C5F9F91F2F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B6E1-2647-4948-A7D2-8A18608AA3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FC03-F10B-4307-912C-BC3FB8FFE7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F90B-0021-4703-8B0E-3E13FFB553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BD57-6F60-4813-BB67-CE19A485DB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20A6-A555-4AFD-B2E5-2711C5C181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167D-7EA1-4207-A21E-62A9567AAF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FE93-5DFB-4B81-8B22-1D6C8DA9B9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64B3-D648-47DC-A6EE-3313F29B6D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7C2F-EBBD-4095-8E0D-E542A4CC47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51EC71-8606-40D7-8670-E2F137725B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image" Target="../media/image28.gif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Relationship Id="rId14" Type="http://schemas.openxmlformats.org/officeDocument/2006/relationships/image" Target="../media/image4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kış Çizelgesi: Belge"/>
          <p:cNvSpPr/>
          <p:nvPr/>
        </p:nvSpPr>
        <p:spPr>
          <a:xfrm>
            <a:off x="428596" y="214290"/>
            <a:ext cx="8143932" cy="4214842"/>
          </a:xfrm>
          <a:prstGeom prst="flowChartDocument">
            <a:avLst/>
          </a:prstGeom>
          <a:solidFill>
            <a:srgbClr val="00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714348" y="71435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 SINAV KAYGISI SEMİNERİ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1472" y="285728"/>
            <a:ext cx="7929618" cy="1190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b="1" dirty="0">
                <a:solidFill>
                  <a:srgbClr val="003300"/>
                </a:solidFill>
                <a:latin typeface="Georgia" pitchFamily="18" charset="0"/>
              </a:rPr>
              <a:t>SINAVLARA HAZIRLIKLA    İLGİLİ KAYGILAR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8424862" cy="52322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YETERİ KADAR HAZIRLANA BİLDİM Mİ ?</a:t>
            </a:r>
            <a:endParaRPr lang="tr-TR" sz="2800" b="1" dirty="0">
              <a:latin typeface="Georgia" pitchFamily="18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28596" y="4929198"/>
            <a:ext cx="8175653" cy="52322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BAŞKALARI GİBİ ÇALIŞABİLDİM Mİ ?</a:t>
            </a:r>
            <a:endParaRPr lang="tr-TR" sz="2800" dirty="0">
              <a:latin typeface="Georgia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8596" y="3643314"/>
            <a:ext cx="8462993" cy="95410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EKSİKLİKLERİMİ NASIL   </a:t>
            </a:r>
            <a:r>
              <a:rPr lang="tr-TR" sz="2800" b="1" dirty="0" smtClean="0">
                <a:solidFill>
                  <a:srgbClr val="800000"/>
                </a:solidFill>
                <a:latin typeface="Georgia" pitchFamily="18" charset="0"/>
              </a:rPr>
              <a:t>GİDEREBİLDİM </a:t>
            </a: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Mİ ?</a:t>
            </a:r>
            <a:endParaRPr lang="tr-TR" sz="2800" dirty="0">
              <a:latin typeface="Georgia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28596" y="2714620"/>
            <a:ext cx="5724644" cy="52322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YAPTIKLARIM YETERLİ Mİ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5720" y="214290"/>
            <a:ext cx="8501122" cy="1015663"/>
          </a:xfrm>
          <a:prstGeom prst="rect">
            <a:avLst/>
          </a:prstGeom>
          <a:ln>
            <a:solidFill>
              <a:srgbClr val="CC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000" b="1" dirty="0">
                <a:solidFill>
                  <a:srgbClr val="003300"/>
                </a:solidFill>
                <a:latin typeface="Georgia" pitchFamily="18" charset="0"/>
              </a:rPr>
              <a:t>SINAVLARA HAZIRLIKLA </a:t>
            </a:r>
            <a:r>
              <a:rPr lang="tr-TR" sz="3000" b="1" dirty="0" smtClean="0">
                <a:solidFill>
                  <a:srgbClr val="003300"/>
                </a:solidFill>
                <a:latin typeface="Georgia" pitchFamily="18" charset="0"/>
              </a:rPr>
              <a:t>İLGİLİ </a:t>
            </a:r>
            <a:r>
              <a:rPr lang="tr-TR" sz="3000" b="1" dirty="0">
                <a:solidFill>
                  <a:srgbClr val="003300"/>
                </a:solidFill>
                <a:latin typeface="Georgia" pitchFamily="18" charset="0"/>
              </a:rPr>
              <a:t>KAYGILAR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00628" y="1785926"/>
            <a:ext cx="3929090" cy="124649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500" b="1" dirty="0">
                <a:solidFill>
                  <a:srgbClr val="800000"/>
                </a:solidFill>
                <a:latin typeface="Georgia" pitchFamily="18" charset="0"/>
              </a:rPr>
              <a:t>HERKES HAZIRLANDI BEN HAZIRLANAMADIM.</a:t>
            </a:r>
            <a:endParaRPr lang="tr-TR" sz="2500" b="1" dirty="0">
              <a:latin typeface="Georg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34" y="6161150"/>
            <a:ext cx="8429684" cy="55399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000" b="1">
                <a:solidFill>
                  <a:srgbClr val="000066"/>
                </a:solidFill>
                <a:latin typeface="Georgia" pitchFamily="18" charset="0"/>
              </a:rPr>
              <a:t>HERKES GİBİ DEĞİLİM GALİBA.</a:t>
            </a:r>
          </a:p>
        </p:txBody>
      </p:sp>
      <p:pic>
        <p:nvPicPr>
          <p:cNvPr id="2050" name="Picture 2" descr="C:\Users\PDR BOLUM BASKANI\Desktop\42-21637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170979" cy="2786082"/>
          </a:xfrm>
          <a:prstGeom prst="rect">
            <a:avLst/>
          </a:prstGeom>
          <a:noFill/>
        </p:spPr>
      </p:pic>
      <p:pic>
        <p:nvPicPr>
          <p:cNvPr id="2051" name="Picture 3" descr="C:\Users\PDR BOLUM BASKANI\Desktop\42-15529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429000"/>
            <a:ext cx="3638790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4707" y="188913"/>
            <a:ext cx="806925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ÖĞRENCİLERİN BU TÜR DÜŞÜNCELERE KENDİLERİNİ AŞIRI DERECEDE KAPTIRMALARI VE SAPLANTI HALİNE </a:t>
            </a:r>
            <a:r>
              <a:rPr lang="tr-TR" sz="2800" b="1" dirty="0" smtClean="0">
                <a:solidFill>
                  <a:srgbClr val="800000"/>
                </a:solidFill>
                <a:latin typeface="Georgia" pitchFamily="18" charset="0"/>
              </a:rPr>
              <a:t>GETİRMESİ </a:t>
            </a: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AŞIRI SINAV KAYGISINA NEDEN OLMAKTADIR.</a:t>
            </a:r>
            <a:r>
              <a:rPr lang="tr-TR" sz="2800" dirty="0">
                <a:solidFill>
                  <a:srgbClr val="800000"/>
                </a:solidFill>
                <a:latin typeface="Georgia" pitchFamily="18" charset="0"/>
              </a:rPr>
              <a:t> </a:t>
            </a:r>
            <a:endParaRPr lang="tr-TR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508625" y="3357563"/>
            <a:ext cx="33115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000099"/>
                </a:solidFill>
                <a:latin typeface="Georgia" pitchFamily="18" charset="0"/>
              </a:rPr>
              <a:t>HERŞEY KAFAMIZIN İÇİNDE OLUŞMAKTADIR.</a:t>
            </a:r>
          </a:p>
        </p:txBody>
      </p:sp>
      <p:pic>
        <p:nvPicPr>
          <p:cNvPr id="9219" name="Picture 3" descr="D:\Resimlerim\SUNU RESİMLERİ\YAZISIZ RESİMLER\KAYGI-ŞİDDET-KORKU\KAYGI\42-15229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3"/>
            <a:ext cx="4429156" cy="3514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9319" y="188913"/>
            <a:ext cx="8423275" cy="1200150"/>
          </a:xfrm>
          <a:prstGeom prst="rect">
            <a:avLst/>
          </a:prstGeom>
          <a:solidFill>
            <a:srgbClr val="3061AA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Georgia" pitchFamily="18" charset="0"/>
              </a:rPr>
              <a:t>YAŞAMDAN BEKLENTİLERİNİZİ  SÜREKLİ TEKRAR EDİN.   </a:t>
            </a:r>
          </a:p>
        </p:txBody>
      </p:sp>
      <p:pic>
        <p:nvPicPr>
          <p:cNvPr id="5122" name="Picture 2" descr="D:\Resimlerim\SUNU RESİMLERİ\YAZISIZ RESİMLER\MEZUNİYET RESİMLERİ\AX06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852694" cy="4572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188" y="285728"/>
            <a:ext cx="7848600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3600" b="1" u="sng">
                <a:solidFill>
                  <a:srgbClr val="006600"/>
                </a:solidFill>
                <a:latin typeface="Georgia" pitchFamily="18" charset="0"/>
              </a:rPr>
              <a:t>SINAV SONUCU İLE </a:t>
            </a:r>
          </a:p>
          <a:p>
            <a:r>
              <a:rPr lang="tr-TR" sz="3600" b="1" u="sng">
                <a:solidFill>
                  <a:srgbClr val="006600"/>
                </a:solidFill>
                <a:latin typeface="Georgia" pitchFamily="18" charset="0"/>
              </a:rPr>
              <a:t>İLGİLİ KAYGILARA GELELİM.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1844675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ACABA </a:t>
            </a:r>
            <a:r>
              <a:rPr lang="tr-TR" b="1" dirty="0" smtClean="0">
                <a:solidFill>
                  <a:srgbClr val="000066"/>
                </a:solidFill>
                <a:latin typeface="Georgia" pitchFamily="18" charset="0"/>
              </a:rPr>
              <a:t>KAZANABİLECEK </a:t>
            </a:r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MİYİM ?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2565400"/>
            <a:ext cx="5759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800000"/>
                </a:solidFill>
                <a:latin typeface="Georgia" pitchFamily="18" charset="0"/>
              </a:rPr>
              <a:t>ACABA KAZANABİLECEK YETENEĞİM VAR MI ?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3860800"/>
            <a:ext cx="7920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İSTEDİĞİM OKULU KAZANABİLECEK MİYİM 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5013325"/>
            <a:ext cx="6337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800000"/>
                </a:solidFill>
                <a:latin typeface="Georgia" pitchFamily="18" charset="0"/>
              </a:rPr>
              <a:t>İSTEDİĞİM PUANI ALABİLECEK MİYİM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00562" y="1896611"/>
            <a:ext cx="40735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SONRA AİLEME NE DERİM ?</a:t>
            </a:r>
          </a:p>
          <a:p>
            <a:pPr algn="ctr"/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ARKADAŞLARIMIN BANA </a:t>
            </a:r>
            <a:r>
              <a:rPr lang="tr-TR" sz="2800" b="1" dirty="0" smtClean="0">
                <a:solidFill>
                  <a:srgbClr val="800000"/>
                </a:solidFill>
                <a:latin typeface="Georgia" pitchFamily="18" charset="0"/>
              </a:rPr>
              <a:t>NASIL  </a:t>
            </a: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BAKAR 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2910" y="285728"/>
            <a:ext cx="7858180" cy="78483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500" b="1" dirty="0">
                <a:solidFill>
                  <a:srgbClr val="C00000"/>
                </a:solidFill>
              </a:rPr>
              <a:t>YA KAZANAMAZSAM  BEN !</a:t>
            </a:r>
            <a:endParaRPr lang="tr-TR" sz="4500" dirty="0">
              <a:solidFill>
                <a:srgbClr val="C00000"/>
              </a:solidFill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9750" y="5530850"/>
            <a:ext cx="7705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SOKAĞA ÇIKABİLİR MİYİM ?</a:t>
            </a:r>
          </a:p>
          <a:p>
            <a:r>
              <a:rPr lang="tr-TR" b="1">
                <a:solidFill>
                  <a:srgbClr val="800000"/>
                </a:solidFill>
                <a:latin typeface="Georgia" pitchFamily="18" charset="0"/>
              </a:rPr>
              <a:t>ÇEVREDEKİLER NE DÜŞÜNÜR ?</a:t>
            </a:r>
          </a:p>
        </p:txBody>
      </p:sp>
      <p:pic>
        <p:nvPicPr>
          <p:cNvPr id="3074" name="Picture 2" descr="C:\Users\PDR BOLUM BASKANI\Desktop\utang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175000" cy="3797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1058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ÖĞRENCİ SINAVDA BİLE SINAV SONUCU İLE İLGİLİ KAYGILARI YOĞUN BİR BİÇİMDE YAŞAYABİLİR. </a:t>
            </a:r>
            <a:endParaRPr lang="tr-TR" sz="28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7158" y="5618165"/>
            <a:ext cx="81756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SINAVDA HEYECANLANMAK SINAV SONUCUNU DÜŞÜNMEKLE İLGİLİDİR.</a:t>
            </a:r>
            <a:r>
              <a:rPr lang="tr-TR" sz="28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8434" name="Picture 2" descr="D:\Resimlerim\SUNU RESİMLERİ\YAZISIZ RESİMLER\YALNIZLIK VE ÜZÜNTÜ\42-1709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5857916" cy="36796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6408737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rgbClr val="660033"/>
                </a:solidFill>
                <a:latin typeface="Georgia" pitchFamily="18" charset="0"/>
              </a:rPr>
              <a:t>OLUMSUZ DÜŞÜNCELER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66960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YARISINA KADAR DOLU SU BARDAĞINI GÖSTERİP “ NE GÖRÜYORSUNUZ ? “ </a:t>
            </a:r>
          </a:p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DENDİĞİNDE : BAZILARI YARISINA KADAR DOLU BİR BARDAK, BAZILARIDA </a:t>
            </a:r>
          </a:p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YARISINA KADAR BOŞ BİR BARDAK DİYECEKTİR.</a:t>
            </a:r>
            <a:r>
              <a:rPr lang="tr-TR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01000" y="5143500"/>
            <a:ext cx="50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000066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214290"/>
            <a:ext cx="83185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BARDAĞIN DOLU KISMINI GÖRENLER OLUMLU DÜŞÜNENLERDİR. </a:t>
            </a:r>
            <a:endParaRPr lang="tr-TR" sz="28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8596" y="2428868"/>
            <a:ext cx="38195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BOŞ KISMINI GÖRENLER </a:t>
            </a:r>
          </a:p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OLUMSUZ DÜŞÜNENLERDİR.</a:t>
            </a:r>
            <a:r>
              <a:rPr lang="tr-TR" sz="28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9460" name="Picture 4" descr="D:\Resimlerim\SUNU RESİMLERİ\YAZISIZ RESİMLER\EŞYALAR\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40" y="1714488"/>
            <a:ext cx="3436050" cy="41919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42852"/>
            <a:ext cx="856932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500" b="1" dirty="0">
                <a:solidFill>
                  <a:srgbClr val="000066"/>
                </a:solidFill>
                <a:latin typeface="Georgia" pitchFamily="18" charset="0"/>
              </a:rPr>
              <a:t>BARDAĞIN BOŞ KISMINI GÖREN ÖĞRENCİLER ÇALIŞMA SÜRECİNDE YADA HERHANGİ BİR DURUMDA BİR ZORLUKLA KARŞILAŞTIKLARINDA HEMEN OLUMSUZ DÜŞÜNMEYE BAŞLARLAR.</a:t>
            </a:r>
            <a:r>
              <a:rPr lang="tr-TR" sz="25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4" name="Picture 3" descr="D:\Resimlerim\SUNU RESİMLERİ\YAZISIZ RESİMLER\EŞYALAR\Kopyası 22507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428868"/>
            <a:ext cx="3279772" cy="4106735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596" y="3143248"/>
            <a:ext cx="3819522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 smtClean="0">
                <a:solidFill>
                  <a:srgbClr val="800000"/>
                </a:solidFill>
                <a:latin typeface="Georgia" pitchFamily="18" charset="0"/>
              </a:rPr>
              <a:t>HER ZAMAN OLUMLU DÜŞÜNÜN. HİÇBİR ŞEY SİZDEN DEĞERLİ OLAMAZ. </a:t>
            </a:r>
            <a:endParaRPr lang="tr-TR" sz="2800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ELGELERİM\PANO ÇALIŞMALARIM\TEK KONULU AFİŞLER\DİĞER RESİMLER\CRBR005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31" y="285728"/>
            <a:ext cx="8800625" cy="58579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85720" y="4831217"/>
            <a:ext cx="85011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b="1" dirty="0" smtClean="0">
                <a:solidFill>
                  <a:schemeClr val="bg1"/>
                </a:solidFill>
              </a:rPr>
              <a:t>BAŞARI İÇİN BİR YERDEN BAŞLAMAK GEREKİYOR.. KORKMADAN…</a:t>
            </a:r>
            <a:endParaRPr lang="tr-TR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7158" y="260350"/>
            <a:ext cx="842486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500" b="1" dirty="0">
                <a:solidFill>
                  <a:srgbClr val="000066"/>
                </a:solidFill>
                <a:latin typeface="Georgia" pitchFamily="18" charset="0"/>
              </a:rPr>
              <a:t>BARDAĞIN YARISINI BOŞ GÖRENLER BEN BAŞARAMAYACAĞIM. ZATEN BOŞUNA ÇALIŞTIM. BEN NİYE BÖYLEYİM ?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28596" y="1714488"/>
            <a:ext cx="492922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rgbClr val="800000"/>
                </a:solidFill>
                <a:latin typeface="Georgia" pitchFamily="18" charset="0"/>
              </a:rPr>
              <a:t>NE ZAMAN HERŞEY</a:t>
            </a:r>
            <a:r>
              <a:rPr lang="tr-TR" sz="2500" b="1" dirty="0">
                <a:solidFill>
                  <a:srgbClr val="800000"/>
                </a:solidFill>
                <a:latin typeface="Georgia" pitchFamily="18" charset="0"/>
                <a:sym typeface="Wingdings" pitchFamily="2" charset="2"/>
              </a:rPr>
              <a:t>  İSTEDİĞİM GİBİ GİDECEK ? </a:t>
            </a:r>
            <a:endParaRPr lang="tr-TR" sz="2500" dirty="0">
              <a:solidFill>
                <a:srgbClr val="800000"/>
              </a:solidFill>
              <a:latin typeface="Georgia" pitchFamily="18" charset="0"/>
              <a:sym typeface="Wingdings" pitchFamily="2" charset="2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28596" y="2857496"/>
            <a:ext cx="42148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rgbClr val="000066"/>
                </a:solidFill>
                <a:latin typeface="Georgia" pitchFamily="18" charset="0"/>
              </a:rPr>
              <a:t>BIKTIM USANDIM VALLA.</a:t>
            </a:r>
            <a:r>
              <a:rPr lang="tr-TR" sz="2500" dirty="0">
                <a:latin typeface="Georgia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786" y="5721510"/>
            <a:ext cx="7715304" cy="707886"/>
          </a:xfrm>
          <a:prstGeom prst="rect">
            <a:avLst/>
          </a:prstGeom>
          <a:solidFill>
            <a:srgbClr val="35628B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Georgia" pitchFamily="18" charset="0"/>
              </a:rPr>
              <a:t>HEMEN TESLİM OLMAYIN.</a:t>
            </a:r>
            <a:r>
              <a:rPr lang="tr-TR" sz="4000" dirty="0" smtClean="0">
                <a:solidFill>
                  <a:schemeClr val="bg1"/>
                </a:solidFill>
                <a:latin typeface="Georgia" pitchFamily="18" charset="0"/>
                <a:sym typeface="Wingdings" pitchFamily="2" charset="2"/>
              </a:rPr>
              <a:t> </a:t>
            </a:r>
            <a:endParaRPr lang="tr-TR" sz="4000" dirty="0">
              <a:solidFill>
                <a:schemeClr val="bg1"/>
              </a:solidFill>
              <a:latin typeface="Georgia" pitchFamily="18" charset="0"/>
              <a:sym typeface="Wingdings" pitchFamily="2" charset="2"/>
            </a:endParaRPr>
          </a:p>
        </p:txBody>
      </p:sp>
      <p:pic>
        <p:nvPicPr>
          <p:cNvPr id="7" name="Picture 3" descr="C:\Users\PDR BOLUM BASKANI\Desktop\relax - Kop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14620"/>
            <a:ext cx="3409702" cy="2695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50825" y="285728"/>
            <a:ext cx="828198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500" b="1" dirty="0">
                <a:solidFill>
                  <a:srgbClr val="000066"/>
                </a:solidFill>
                <a:latin typeface="Georgia" pitchFamily="18" charset="0"/>
              </a:rPr>
              <a:t>BU ÖĞRENCİLERİN KENDİLERİNE BU ŞEKİLDE ACIMASIZCA DAVRANMALARI VE ZİHİNLERİNİ BÖYLE OLUMSUZ DÜŞÜNCELERLE DOLDURMALARI KAYGIYI ARTIRIR.</a:t>
            </a:r>
            <a:r>
              <a:rPr lang="tr-TR" sz="25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026" name="Picture 2" descr="D:\Resimlerim\SUNU RESİMLERİ\YAZISIZ RESİMLER\KAYGI-ŞİDDET-KORKU\ÖFKE RESİMLERİ\42-17678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313" y="2643183"/>
            <a:ext cx="5183270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1538" y="2786058"/>
            <a:ext cx="72723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6000" b="1" dirty="0">
                <a:solidFill>
                  <a:srgbClr val="800000"/>
                </a:solidFill>
                <a:latin typeface="Georgia" pitchFamily="18" charset="0"/>
              </a:rPr>
              <a:t>MERDİVENDEN İNME KAYGINIZ OLDU MU 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7313" y="404813"/>
            <a:ext cx="4349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7200" b="1">
                <a:solidFill>
                  <a:srgbClr val="000066"/>
                </a:solidFill>
              </a:rPr>
              <a:t>HİÇ</a:t>
            </a:r>
            <a:r>
              <a:rPr lang="tr-TR" sz="7200">
                <a:solidFill>
                  <a:srgbClr val="000066"/>
                </a:solidFill>
              </a:rPr>
              <a:t> </a:t>
            </a:r>
            <a:r>
              <a:rPr lang="tr-TR" sz="7200" b="1">
                <a:solidFill>
                  <a:srgbClr val="000066"/>
                </a:solidFill>
              </a:rPr>
              <a:t>SİZİN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esimlerim\SUNU RESİMLERİ\YAZISIZ RESİMLER\KAYGI-ŞİDDET-KORKU\KAYGI\42-16603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83292"/>
            <a:ext cx="3754461" cy="57784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4213" y="1268413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7000" b="1" dirty="0">
                <a:solidFill>
                  <a:srgbClr val="000066"/>
                </a:solidFill>
              </a:rPr>
              <a:t>YA BİR AĞIRLIĞI KALDIRAMAMA ?  </a:t>
            </a:r>
            <a:endParaRPr lang="tr-TR" sz="6000" b="1" dirty="0">
              <a:solidFill>
                <a:srgbClr val="8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esimlerim\SUNU RESİMLERİ\YAZISIZ RESİMLER\KAYGI-ŞİDDET-KORKU\KAYGI\Kopyası 42-16509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2466"/>
            <a:ext cx="5072097" cy="5902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71472" y="142852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4000" b="1" dirty="0">
                <a:solidFill>
                  <a:srgbClr val="800000"/>
                </a:solidFill>
                <a:latin typeface="Georgia" pitchFamily="18" charset="0"/>
              </a:rPr>
              <a:t>SİZE BİR</a:t>
            </a:r>
          </a:p>
          <a:p>
            <a:pPr algn="ctr"/>
            <a:r>
              <a:rPr lang="tr-TR" sz="4000" b="1" dirty="0">
                <a:solidFill>
                  <a:srgbClr val="800000"/>
                </a:solidFill>
                <a:latin typeface="Georgia" pitchFamily="18" charset="0"/>
              </a:rPr>
              <a:t>HİKAYE  </a:t>
            </a: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ANLATALIM </a:t>
            </a:r>
            <a:endParaRPr lang="tr-TR" sz="40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20482" name="Picture 2" descr="D:\Resimlerim\SUNU RESİMLERİ\YAZISIZ RESİMLER\KAYGI-ŞİDDET-KORKU\KAYGI\42-15717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993300" cy="400052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5715016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0066"/>
                </a:solidFill>
                <a:latin typeface="Georgia" pitchFamily="18" charset="0"/>
              </a:rPr>
              <a:t>DİKKATLİ DİNLEYİN</a:t>
            </a:r>
            <a:endParaRPr lang="tr-TR" sz="4000" b="1" dirty="0">
              <a:solidFill>
                <a:srgbClr val="000066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571472" y="35716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200" b="1" dirty="0">
                <a:solidFill>
                  <a:srgbClr val="000066"/>
                </a:solidFill>
                <a:latin typeface="Georgia" pitchFamily="18" charset="0"/>
              </a:rPr>
              <a:t>BİR ÖĞRENCİ OKULA GEÇ KALMA ENDİŞESİ İLE SABAH KALKACAĞI VAKTE SAATİNİ KURUP YATARSA VE SABAH O SAATTE DE YİNE OKULA GEÇ KALMA KAYGISIYLA İŞLERİNİ YAVAŞTAN ALMADAN KAHVALTISINI YAPIP EVDEN ZAMANINDA ÇIKARSA :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628795" y="5926138"/>
            <a:ext cx="587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400" b="1" dirty="0">
                <a:solidFill>
                  <a:srgbClr val="800000"/>
                </a:solidFill>
                <a:latin typeface="Georgia" pitchFamily="18" charset="0"/>
              </a:rPr>
              <a:t>BU KAYGI FAYDALIDIR.</a:t>
            </a:r>
            <a:r>
              <a:rPr lang="tr-TR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4098" name="Picture 2" descr="D:\Resimlerim\SUNU RESİMLERİ\YAZISIZ RESİMLER\UYKU\n723220543_592802_1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8" y="2607479"/>
            <a:ext cx="4333884" cy="3250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28596" y="500042"/>
            <a:ext cx="83201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ÇÜNKÜ BU KADARLIK BİR KAYGI BU ÖĞRENCİDE SORUMLULUK DUYGUSUNU OLUŞTURMUŞ VE BU DUYGU SAYESİNDE YAPMASI GEREKENİ YAPMIŞTIR.</a:t>
            </a:r>
            <a:r>
              <a:rPr lang="tr-TR" sz="2700" b="1" dirty="0">
                <a:latin typeface="Georgia" pitchFamily="18" charset="0"/>
              </a:rPr>
              <a:t> </a:t>
            </a:r>
            <a:endParaRPr lang="tr-TR" sz="2700" dirty="0">
              <a:latin typeface="Georgia" pitchFamily="18" charset="0"/>
            </a:endParaRPr>
          </a:p>
        </p:txBody>
      </p:sp>
      <p:pic>
        <p:nvPicPr>
          <p:cNvPr id="7170" name="Picture 2" descr="D:\Resimlerim\SUNU RESİMLERİ\YAZISIZ RESİMLER\DERS ÇALIŞMA VE DERSLER\DERS ÇALIŞMA 4\42-18538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266" y="2500306"/>
            <a:ext cx="5668254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86446" y="642493"/>
            <a:ext cx="3143272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2200" b="1" dirty="0">
                <a:solidFill>
                  <a:srgbClr val="800000"/>
                </a:solidFill>
                <a:latin typeface="Georgia" pitchFamily="18" charset="0"/>
              </a:rPr>
              <a:t>BAŞKA BİR ÖĞRENCİ YİNE SABAH OKULA GEÇ KALMAMAK İÇİN SAATİ </a:t>
            </a:r>
          </a:p>
          <a:p>
            <a:pPr algn="ctr"/>
            <a:r>
              <a:rPr lang="tr-TR" sz="2200" b="1" dirty="0">
                <a:solidFill>
                  <a:srgbClr val="800000"/>
                </a:solidFill>
                <a:latin typeface="Georgia" pitchFamily="18" charset="0"/>
              </a:rPr>
              <a:t>KURARSA, </a:t>
            </a:r>
            <a:endParaRPr lang="tr-TR" sz="22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282" y="4331009"/>
            <a:ext cx="8424862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sz="2200" b="1" dirty="0">
                <a:solidFill>
                  <a:srgbClr val="000066"/>
                </a:solidFill>
                <a:latin typeface="Georgia" pitchFamily="18" charset="0"/>
              </a:rPr>
              <a:t>ANCAK KAYGININ ŞİDDETİNDEN DOLAYI BUNA GÜVENMEYİP SABAHA KADAR UYUYAMAZSA, YA SABAH KARŞI UYUYACAK OKULA GERÇEKTEN GEÇ KALACAK.</a:t>
            </a:r>
            <a:r>
              <a:rPr lang="tr-TR" sz="22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21506" name="Picture 2" descr="D:\Resimlerim\SUNU RESİMLERİ\YAZISIZ RESİMLER\UYKU\42-1530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5151584" cy="3429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8281987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3000" b="1" dirty="0">
                <a:solidFill>
                  <a:srgbClr val="000066"/>
                </a:solidFill>
                <a:latin typeface="Georgia" pitchFamily="18" charset="0"/>
              </a:rPr>
              <a:t>SINAV ZAMANI YAKLAŞTI. BÜTÜN HAZIRLIKLARIMIZ TAMAM.</a:t>
            </a:r>
            <a:endParaRPr lang="tr-TR" sz="30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68344" y="5873750"/>
            <a:ext cx="8532812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b="1" dirty="0">
                <a:solidFill>
                  <a:srgbClr val="800000"/>
                </a:solidFill>
                <a:latin typeface="Georgia" pitchFamily="18" charset="0"/>
              </a:rPr>
              <a:t>YIL BOYUNCA ÇALIŞTIK, ÇABALADIK. </a:t>
            </a:r>
            <a:endParaRPr lang="tr-TR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PDR BOLUM BASKANI\Desktop\42-2049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102982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58" y="714356"/>
            <a:ext cx="38576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VEYA OKULDA UYUYACAK, OKULA GİTMESİNİN AMACI OLAN DERSLERİ </a:t>
            </a:r>
            <a:endParaRPr lang="tr-TR" sz="2700" dirty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DİNLEYEMEYECEK, SINAVI VAR İSE SINAVDA UYKULU OLACAK. </a:t>
            </a:r>
            <a:endParaRPr lang="tr-TR" sz="27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85786" y="5720380"/>
            <a:ext cx="721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ZARARLI KAYGI GECE UYUYAMAYAN ÖĞRENCİNİN </a:t>
            </a:r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 DURUMUNA 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BENZER.</a:t>
            </a:r>
          </a:p>
        </p:txBody>
      </p:sp>
      <p:pic>
        <p:nvPicPr>
          <p:cNvPr id="22530" name="Picture 2" descr="D:\Resimlerim\SUNU RESİMLERİ\YAZISIZ RESİMLER\UYKU\42-15473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04"/>
            <a:ext cx="3707632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85720" y="214290"/>
            <a:ext cx="8715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BİRİNCİ ÖĞRENCİ AMAÇLADIĞINI BAŞARABİLİRKEN İKİNCİ ÖĞRENCİ AMACI GERÇEKLEŞTİREMEZ. OYSA AMAÇLAR VE HATTA </a:t>
            </a:r>
            <a:r>
              <a:rPr lang="tr-TR" sz="2800" b="1" dirty="0" smtClean="0">
                <a:solidFill>
                  <a:srgbClr val="800000"/>
                </a:solidFill>
                <a:latin typeface="Georgia" pitchFamily="18" charset="0"/>
              </a:rPr>
              <a:t> İMKANLAR  AYNI  </a:t>
            </a: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İDİ. </a:t>
            </a:r>
          </a:p>
        </p:txBody>
      </p:sp>
      <p:pic>
        <p:nvPicPr>
          <p:cNvPr id="12290" name="Picture 2" descr="D:\Resimlerim\SUNU RESİMLERİ\YAZISIZ RESİMLER\DERS ÇALIŞMA VE DERSLER\DERS ÇALIŞMA 2\42-17109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786477" cy="3865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188913"/>
            <a:ext cx="72723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4200" b="1">
                <a:solidFill>
                  <a:srgbClr val="CC0000"/>
                </a:solidFill>
                <a:latin typeface="Georgia" pitchFamily="18" charset="0"/>
              </a:rPr>
              <a:t>KAYGI’NIN NEDENLERİ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288" y="1000108"/>
            <a:ext cx="5884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OLUMSUZ DÜŞÜNCELER.</a:t>
            </a:r>
            <a:r>
              <a:rPr lang="tr-TR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23850" y="5876925"/>
            <a:ext cx="5770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KENDİNE GÜVENSİZLİK.</a:t>
            </a:r>
            <a:r>
              <a:rPr lang="tr-TR">
                <a:latin typeface="Georgia" pitchFamily="18" charset="0"/>
              </a:rPr>
              <a:t> </a:t>
            </a:r>
          </a:p>
        </p:txBody>
      </p:sp>
      <p:pic>
        <p:nvPicPr>
          <p:cNvPr id="11266" name="Picture 2" descr="D:\Resimlerim\SUNU RESİMLERİ\YAZISIZ RESİMLER\DERS ÇALIŞMA VE DERSLER\DERS ÇALIŞMA 2\42-15508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5857720" cy="3910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00166" y="285728"/>
            <a:ext cx="567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b="1" dirty="0">
                <a:solidFill>
                  <a:srgbClr val="800000"/>
                </a:solidFill>
                <a:latin typeface="Georgia" pitchFamily="18" charset="0"/>
              </a:rPr>
              <a:t>KAYGININ GİDERİLMESİ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49887" y="1857364"/>
            <a:ext cx="350839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KAYGI BELKİ TAMAMEN GİDERİLEMEYEBİLİR; ANCAK ZARARLI OLAMAYACAK ÖLÇÜLERE ÇEKİLEBİLİR.</a:t>
            </a:r>
            <a:r>
              <a:rPr lang="tr-TR" sz="28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4339" name="Picture 3" descr="D:\Resimlerim\SUNU RESİMLERİ\YAZISIZ RESİMLER\DERS ÇALIŞMA VE DERSLER\DERS ÇALIŞMA 1\Kopyas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4353372" cy="42052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50904" y="126998"/>
            <a:ext cx="7993062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MESELA SINAVA GEÇ KALMA KORKUSU TAŞIYAN BİR ÖĞRENCİ GEREKLİ ÖNLEMLERİ ALDIĞI ZAMAN GEÇ KALMAYACAĞINI DÜŞÜNEREK BU KAYGISINI YENEBİLİR.</a:t>
            </a:r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04856" y="3357563"/>
            <a:ext cx="84248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b="1" dirty="0">
                <a:solidFill>
                  <a:srgbClr val="820000"/>
                </a:solidFill>
                <a:latin typeface="Georgia" pitchFamily="18" charset="0"/>
              </a:rPr>
              <a:t>DÜŞÜNCELER GAYELERİ DOĞURUR. GAYELER EYLEME DÖNÜŞÜR. EYLEM ALIŞKANLIKLARI OLUŞTURUR. ALIŞKANLIKLARDA KARAKTERİ BELİRLER.</a:t>
            </a:r>
            <a:endParaRPr lang="tr-TR" sz="1800" dirty="0">
              <a:solidFill>
                <a:srgbClr val="820000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339975" y="6021388"/>
            <a:ext cx="3565525" cy="61753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800000"/>
                </a:solidFill>
              </a:rPr>
              <a:t>TRYON EDWARS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00628" y="1892093"/>
            <a:ext cx="40005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BEN BAŞARISIZIM. TEMBELİM. HEYECANLIYIM. ÇOK HATA YAPIYORUM. SINAVDAN ÇOK KORKUYORUM. </a:t>
            </a:r>
            <a:endParaRPr lang="tr-TR" sz="2800" dirty="0">
              <a:solidFill>
                <a:srgbClr val="000066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00100" y="5689603"/>
            <a:ext cx="67151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BU OLUMSUZ DÜŞÜNCELERİ AKLINIZDAN GEÇİRMEYİN.</a:t>
            </a:r>
            <a:endParaRPr lang="tr-TR" sz="28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95288" y="188913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UNUTMAYALIM Kİ BİLİNÇALTIMIZ HERŞEYİ NOT EDER.</a:t>
            </a:r>
            <a:r>
              <a:rPr lang="tr-TR">
                <a:solidFill>
                  <a:srgbClr val="CC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3314" name="Picture 2" descr="D:\Resimlerim\SUNU RESİMLERİ\YAZISIZ RESİMLER\DERS ÇALIŞMA VE DERSLER\DERS ÇALIŞMA 2\Kopyası AX067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284769" cy="3238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00113" y="333375"/>
            <a:ext cx="754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>
                <a:solidFill>
                  <a:srgbClr val="003300"/>
                </a:solidFill>
                <a:latin typeface="Georgia" pitchFamily="18" charset="0"/>
              </a:rPr>
              <a:t>OLUMSUZ İFADELRLE KENDİNİZİ YÖNLENDİRMEYİN.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3851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66"/>
                </a:solidFill>
              </a:rPr>
              <a:t>kazanamayacağım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42988" y="3789363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66"/>
                </a:solidFill>
              </a:rPr>
              <a:t>çalışamam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42988" y="3141663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800000"/>
                </a:solidFill>
              </a:rPr>
              <a:t>umutsuzum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48263" y="4433888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800000"/>
                </a:solidFill>
              </a:rPr>
              <a:t>ANLIYORUM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187450" y="2349500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800000"/>
                </a:solidFill>
              </a:rPr>
              <a:t>yapamam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364163" y="3857625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66"/>
                </a:solidFill>
              </a:rPr>
              <a:t>ÇALIŞIRIM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900113" y="4437063"/>
            <a:ext cx="2808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800000"/>
                </a:solidFill>
              </a:rPr>
              <a:t>anlamıyorum 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187450" y="5084763"/>
            <a:ext cx="215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66"/>
                </a:solidFill>
              </a:rPr>
              <a:t>bittim ben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787900" y="5154613"/>
            <a:ext cx="3529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800000"/>
                </a:solidFill>
              </a:rPr>
              <a:t>İRADELİYİM BEN</a:t>
            </a:r>
          </a:p>
        </p:txBody>
      </p:sp>
      <p:pic>
        <p:nvPicPr>
          <p:cNvPr id="34828" name="Picture 91" descr="4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852738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92" descr="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93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94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95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913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96" descr="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452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97" descr="z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98" descr="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187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99" descr="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100" descr="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3888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101" descr="n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102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103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104" descr="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4669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105" descr="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106" descr="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107" descr="y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91063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108" descr="p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109" descr="r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3663" y="2492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110" descr="u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825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icture 111" descr="u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5963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Picture 112" descr="u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113" descr="u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Picture 114" descr="t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7763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115" descr="m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5600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116" descr="l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9563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4" name="Picture 117" descr="m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550" y="325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2" grpId="0"/>
      <p:bldP spid="39943" grpId="0"/>
      <p:bldP spid="39944" grpId="0"/>
      <p:bldP spid="39946" grpId="0"/>
      <p:bldP spid="39948" grpId="0"/>
      <p:bldP spid="39949" grpId="0"/>
      <p:bldP spid="39950" grpId="0"/>
      <p:bldP spid="399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39750" y="260350"/>
            <a:ext cx="482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BEN KAZANACAĞIM. </a:t>
            </a:r>
            <a:endParaRPr lang="tr-TR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851275" y="4365625"/>
            <a:ext cx="49418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>
                <a:solidFill>
                  <a:srgbClr val="800000"/>
                </a:solidFill>
                <a:latin typeface="Georgia" pitchFamily="18" charset="0"/>
              </a:rPr>
              <a:t>KENDİNİZE DEĞER VERİN VE KAYGIDAN UZAKLAŞIN.</a:t>
            </a:r>
            <a:r>
              <a:rPr lang="tr-TR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tr-TR" b="1">
                <a:solidFill>
                  <a:srgbClr val="000099"/>
                </a:solidFill>
                <a:latin typeface="Georgia" pitchFamily="18" charset="0"/>
              </a:rPr>
              <a:t>SİZ DEĞERLİSİNİZ.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38163" y="2997200"/>
            <a:ext cx="612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KENDİNİZE İYİ DAVRANIN VE OLUMLU DÜŞÜNÜN.</a:t>
            </a:r>
            <a:r>
              <a:rPr lang="tr-TR"/>
              <a:t> 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08000" y="2273300"/>
            <a:ext cx="5000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BEN HAZIRLIKLIYIM.</a:t>
            </a:r>
            <a:r>
              <a:rPr lang="tr-TR">
                <a:solidFill>
                  <a:srgbClr val="CC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504825" y="1554163"/>
            <a:ext cx="514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0099"/>
                </a:solidFill>
                <a:latin typeface="Georgia" pitchFamily="18" charset="0"/>
              </a:rPr>
              <a:t>BEN KORKMUYORUM.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539750" y="904875"/>
            <a:ext cx="482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800000"/>
                </a:solidFill>
                <a:latin typeface="Georgia" pitchFamily="18" charset="0"/>
              </a:rPr>
              <a:t>BEN BAŞARACAĞIM.</a:t>
            </a:r>
            <a:r>
              <a:rPr lang="tr-TR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73" name="Group 85"/>
          <p:cNvGraphicFramePr>
            <a:graphicFrameLocks noGrp="1"/>
          </p:cNvGraphicFramePr>
          <p:nvPr/>
        </p:nvGraphicFramePr>
        <p:xfrm>
          <a:off x="504855" y="126990"/>
          <a:ext cx="8353425" cy="1944688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SİZİ KAYGILANDIRAN DÜŞÜNCELERLE MÜCADELE ETMELİSİNİZ. NEDEN BÖYLE DÜŞÜNDÜĞÜNÜZÜ BELİRLEMEKLE İŞE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BAŞLAYABİLİRSİNİZ.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65" name="Group 77"/>
          <p:cNvGraphicFramePr>
            <a:graphicFrameLocks noGrp="1"/>
          </p:cNvGraphicFramePr>
          <p:nvPr/>
        </p:nvGraphicFramePr>
        <p:xfrm>
          <a:off x="650904" y="5389268"/>
          <a:ext cx="8064500" cy="1325880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123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DAHA SONRA BÖYLE DÜŞÜNMENİN NE FAYDASI OLDUĞUNU KENDİ KENDİNİZE SORUP CEVAP ARAYABİLİRSİNİZ.</a:t>
                      </a:r>
                      <a:endParaRPr kumimoji="0" lang="tr-T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8" name="Text Box 55"/>
          <p:cNvSpPr txBox="1">
            <a:spLocks noChangeArrowheads="1"/>
          </p:cNvSpPr>
          <p:nvPr/>
        </p:nvSpPr>
        <p:spPr bwMode="auto">
          <a:xfrm>
            <a:off x="-396875" y="4076700"/>
            <a:ext cx="734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400" b="1">
              <a:solidFill>
                <a:srgbClr val="800000"/>
              </a:solidFill>
            </a:endParaRPr>
          </a:p>
        </p:txBody>
      </p:sp>
      <p:pic>
        <p:nvPicPr>
          <p:cNvPr id="1026" name="Picture 2" descr="D:\Resimlerim\SUNU RESİMLERİ\YAZISIZ RESİMLER\Kopyası 42-1553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44" y="2119326"/>
            <a:ext cx="6654800" cy="3238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71472" y="285728"/>
            <a:ext cx="76327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SON AŞAMADA </a:t>
            </a:r>
            <a:r>
              <a:rPr lang="tr-TR" sz="2700" b="1" dirty="0" smtClean="0">
                <a:solidFill>
                  <a:srgbClr val="800000"/>
                </a:solidFill>
                <a:latin typeface="Georgia" pitchFamily="18" charset="0"/>
              </a:rPr>
              <a:t> ZİHİNDEN </a:t>
            </a:r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GEÇEN BU DÜŞÜNCELERİ İYİ, OLUMLU DÜŞÜNCELERLE DEĞİŞTİRMEYİ DENEYEBİLİR.  </a:t>
            </a:r>
            <a:endParaRPr lang="tr-TR" sz="27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72066" y="2357430"/>
            <a:ext cx="3857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BAŞARILI İNSANI BELİRLEYEN İLK ÖZELLİK TUTUMUDUR. </a:t>
            </a:r>
            <a:endParaRPr lang="tr-TR" sz="2700" dirty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5143504" y="4572008"/>
            <a:ext cx="379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C0000"/>
                </a:solidFill>
              </a:rPr>
              <a:t>LOWEL PEACOCK</a:t>
            </a:r>
          </a:p>
        </p:txBody>
      </p:sp>
      <p:pic>
        <p:nvPicPr>
          <p:cNvPr id="8194" name="Picture 2" descr="D:\Resimlerim\SUNU RESİMLERİ\YAZISIZ RESİMLER\DERS ÇALIŞMA VE DERSLER\DERS ÇALIŞMA 3\Kopyası 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214842" cy="43324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58" y="188913"/>
            <a:ext cx="86439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YİNEDE ÖĞRENCİYİ RAHATSIZ EDEN DÜŞÜNCELER VARDIR. “ YA KAZANAMAZSAM… “ BU BAŞARISIZ OLMA KAYGISINDAN BAŞKA BİR ŞEY DEĞİLDİR. </a:t>
            </a: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500034" y="3000372"/>
            <a:ext cx="3500462" cy="1938992"/>
          </a:xfrm>
          <a:prstGeom prst="rect">
            <a:avLst/>
          </a:prstGeom>
          <a:solidFill>
            <a:srgbClr val="35628B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  <a:latin typeface="Georgia" pitchFamily="18" charset="0"/>
              </a:rPr>
              <a:t>BU İNSANI OLUMSUZ ETKİLEYEN BİR DUYGUDUR.</a:t>
            </a:r>
          </a:p>
        </p:txBody>
      </p:sp>
      <p:pic>
        <p:nvPicPr>
          <p:cNvPr id="6146" name="Picture 2" descr="D:\BELGELERİM\SUNU ÇALIŞMA\SINAV KAYGISI\resim\42-15169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4413057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142852"/>
            <a:ext cx="38576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KİŞİ OLUMLU TUTUM VE DÜŞÜNCELERE SAHİPSE, ZORLUKLARLA UĞRAŞMAYI SEVİYOR VE ONLARIN ÜSTESİNDEN GELMEKTEN HAZ DUYUYORSA, BAŞARILARININ YARISINI GERÇEKLEŞTİRMİŞ SAYILIR</a:t>
            </a:r>
            <a:r>
              <a:rPr lang="tr-TR" sz="2700" dirty="0">
                <a:solidFill>
                  <a:srgbClr val="000066"/>
                </a:solidFill>
                <a:latin typeface="Georgia" pitchFamily="18" charset="0"/>
              </a:rPr>
              <a:t> .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6000760" y="6000768"/>
            <a:ext cx="2808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CC0000"/>
                </a:solidFill>
                <a:latin typeface="Georgia" pitchFamily="18" charset="0"/>
              </a:rPr>
              <a:t>DEĞİL Mİ ?</a:t>
            </a:r>
          </a:p>
        </p:txBody>
      </p:sp>
      <p:pic>
        <p:nvPicPr>
          <p:cNvPr id="3074" name="Picture 2" descr="D:\Resimlerim\SUNU RESİMLERİ\YAZISIZ RESİMLER\DERS ÇALIŞMA VE DERSLER\DERS ÇALIŞMA 2\CB106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3390900" cy="50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31913" y="404813"/>
            <a:ext cx="61214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İNSANIN İÇİNDE HER ZAMAN İKİ SES VARDIR.</a:t>
            </a:r>
            <a:endParaRPr lang="tr-TR">
              <a:solidFill>
                <a:srgbClr val="000066"/>
              </a:solidFill>
              <a:latin typeface="Georgia" pitchFamily="18" charset="0"/>
            </a:endParaRPr>
          </a:p>
          <a:p>
            <a:pPr algn="ctr"/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BİRİ FELAKAT TELLALI</a:t>
            </a:r>
            <a:endParaRPr lang="tr-TR">
              <a:solidFill>
                <a:srgbClr val="000066"/>
              </a:solidFill>
              <a:latin typeface="Georgia" pitchFamily="18" charset="0"/>
              <a:sym typeface="Wingdings" pitchFamily="2" charset="2"/>
            </a:endParaRPr>
          </a:p>
          <a:p>
            <a:pPr algn="ctr"/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BİRİ POZİTİF ENERJİ </a:t>
            </a:r>
            <a:endParaRPr lang="tr-TR">
              <a:solidFill>
                <a:srgbClr val="000066"/>
              </a:solidFill>
              <a:latin typeface="Georgia" pitchFamily="18" charset="0"/>
              <a:sym typeface="Wingdings" pitchFamily="2" charset="2"/>
            </a:endParaRPr>
          </a:p>
          <a:p>
            <a:pPr algn="ctr"/>
            <a:r>
              <a:rPr lang="tr-TR" b="1">
                <a:solidFill>
                  <a:srgbClr val="000066"/>
                </a:solidFill>
                <a:latin typeface="Georgia" pitchFamily="18" charset="0"/>
                <a:sym typeface="Wingdings" pitchFamily="2" charset="2"/>
              </a:rPr>
              <a:t>     VERİR.</a:t>
            </a:r>
          </a:p>
        </p:txBody>
      </p:sp>
      <p:pic>
        <p:nvPicPr>
          <p:cNvPr id="39939" name="Picture 6" descr="2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141663"/>
            <a:ext cx="18002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2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14686"/>
            <a:ext cx="13684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1187450" y="5084763"/>
            <a:ext cx="64087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SİZİNSE POZİTİF ENERJİ ÇİNİZDEN EKSİK OLMASIN...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00034" y="71414"/>
            <a:ext cx="8177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3000" dirty="0"/>
              <a:t> </a:t>
            </a:r>
            <a:r>
              <a:rPr lang="tr-TR" sz="3000" b="1" dirty="0">
                <a:solidFill>
                  <a:srgbClr val="000066"/>
                </a:solidFill>
                <a:latin typeface="Georgia" pitchFamily="18" charset="0"/>
              </a:rPr>
              <a:t>YOLUN SONUNDA GÜZEL BİR YAŞAM SİZİ BEKLİYOR. </a:t>
            </a:r>
            <a:endParaRPr lang="tr-TR" sz="30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03350" y="5572140"/>
            <a:ext cx="6192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KENDİNİZE GÜVENİN VE</a:t>
            </a:r>
            <a:r>
              <a:rPr lang="tr-TR" sz="2800" b="1" dirty="0">
                <a:latin typeface="Georgia" pitchFamily="18" charset="0"/>
              </a:rPr>
              <a:t> </a:t>
            </a:r>
            <a:r>
              <a:rPr lang="tr-TR" sz="2800" b="1" dirty="0">
                <a:solidFill>
                  <a:srgbClr val="006600"/>
                </a:solidFill>
                <a:latin typeface="Georgia" pitchFamily="18" charset="0"/>
              </a:rPr>
              <a:t>KENDİNİZE DEĞER VERİN.</a:t>
            </a:r>
            <a:r>
              <a:rPr lang="tr-TR" sz="2800" dirty="0">
                <a:latin typeface="Georgia" pitchFamily="18" charset="0"/>
              </a:rPr>
              <a:t>   </a:t>
            </a:r>
          </a:p>
        </p:txBody>
      </p:sp>
      <p:pic>
        <p:nvPicPr>
          <p:cNvPr id="15362" name="Picture 2" descr="D:\Resimlerim\SUNU RESİMLERİ\YAZISIZ RESİMLER\MEZUNİYET RESİMLERİ\O-071-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302568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20" y="357166"/>
            <a:ext cx="4143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UNUTMAYINIZ Kİ ZORLUKLAR BAŞARIYI KAMÇILAR... </a:t>
            </a:r>
            <a:endParaRPr lang="tr-TR" sz="27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895354" y="3143248"/>
            <a:ext cx="28908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KENDİNİZE VERDİĞİNİZ DEĞER ÖLÇÜSÜNDE BAŞARILI OLUR    VE KAYGINIZI YENERSİNİZ. </a:t>
            </a:r>
            <a:endParaRPr lang="tr-TR" sz="27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976309" y="2357430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CC0000"/>
                </a:solidFill>
                <a:latin typeface="Georgia" pitchFamily="18" charset="0"/>
              </a:rPr>
              <a:t>MUTLAKA...</a:t>
            </a:r>
          </a:p>
        </p:txBody>
      </p:sp>
      <p:pic>
        <p:nvPicPr>
          <p:cNvPr id="4098" name="Picture 2" descr="D:\Resimlerim\SUNU RESİMLERİ\YAZISIZ RESİMLER\DERS ÇALIŞMA VE DERSLER\DERS ÇALIŞMA 2\CB106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49330"/>
            <a:ext cx="3390900" cy="50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85720" y="188913"/>
            <a:ext cx="84614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RAKİBİNİN İSMİNDEN KORKAN BİR SPORCU NASIL BAŞARILI OLABİLİR. </a:t>
            </a:r>
            <a:endParaRPr lang="tr-TR" sz="28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85786" y="5618165"/>
            <a:ext cx="63482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GERÇEKLERİ GÖRMEK BAŞARI </a:t>
            </a:r>
          </a:p>
          <a:p>
            <a:pPr algn="ctr"/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KAPI AÇAR, KAYGIYI AZALTIR.</a:t>
            </a:r>
            <a:r>
              <a:rPr lang="tr-TR" sz="28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143636" y="2500306"/>
            <a:ext cx="27035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CC0000"/>
                </a:solidFill>
                <a:latin typeface="Georgia" pitchFamily="18" charset="0"/>
              </a:rPr>
              <a:t>BİR DÜŞÜNÜN.</a:t>
            </a:r>
            <a:r>
              <a:rPr lang="tr-TR" dirty="0">
                <a:solidFill>
                  <a:srgbClr val="CC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6386" name="Picture 2" descr="D:\Resimlerim\SUNU RESİMLERİ\YAZISIZ RESİMLER\ZAMAN\AX055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4262446" cy="4262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23850" y="333375"/>
            <a:ext cx="756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KİMSE GÖRMEK İSTEMEYENLER </a:t>
            </a:r>
            <a:endParaRPr lang="tr-TR">
              <a:solidFill>
                <a:srgbClr val="000066"/>
              </a:solidFill>
              <a:latin typeface="Georgia" pitchFamily="18" charset="0"/>
            </a:endParaRPr>
          </a:p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KADAR KÖR DEĞİLDİR. </a:t>
            </a:r>
          </a:p>
          <a:p>
            <a:pPr algn="r"/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JONATHAN SWİFT.</a:t>
            </a:r>
            <a:endParaRPr lang="tr-TR">
              <a:solidFill>
                <a:srgbClr val="CC0000"/>
              </a:solidFill>
              <a:latin typeface="Georgia" pitchFamily="18" charset="0"/>
            </a:endParaRPr>
          </a:p>
          <a:p>
            <a:pPr algn="ctr" eaLnBrk="0" hangingPunct="0"/>
            <a:endParaRPr lang="tr-TR" sz="180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44035" name="Picture 8" descr="26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341563"/>
            <a:ext cx="28797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5786446" y="5929330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99"/>
                </a:solidFill>
                <a:latin typeface="Georgia" pitchFamily="18" charset="0"/>
              </a:rPr>
              <a:t>DEĞİL Mİ ?</a:t>
            </a:r>
          </a:p>
        </p:txBody>
      </p:sp>
      <p:pic>
        <p:nvPicPr>
          <p:cNvPr id="4098" name="Picture 2" descr="C:\Users\PDR BOLUM BASKANI\Desktop\50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0864" y="260350"/>
            <a:ext cx="6192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tr-TR" sz="2700" b="1" dirty="0">
                <a:solidFill>
                  <a:srgbClr val="CC0000"/>
                </a:solidFill>
                <a:latin typeface="Georgia" pitchFamily="18" charset="0"/>
              </a:rPr>
              <a:t>FİZİKSEL </a:t>
            </a:r>
            <a:r>
              <a:rPr lang="tr-TR" sz="2700" b="1" dirty="0" smtClean="0">
                <a:solidFill>
                  <a:srgbClr val="CC0000"/>
                </a:solidFill>
                <a:latin typeface="Georgia" pitchFamily="18" charset="0"/>
              </a:rPr>
              <a:t>EGZERSİZ </a:t>
            </a:r>
            <a:r>
              <a:rPr lang="tr-TR" sz="2700" b="1" dirty="0">
                <a:solidFill>
                  <a:srgbClr val="CC0000"/>
                </a:solidFill>
                <a:latin typeface="Georgia" pitchFamily="18" charset="0"/>
              </a:rPr>
              <a:t>VE</a:t>
            </a:r>
          </a:p>
          <a:p>
            <a:pPr>
              <a:tabLst>
                <a:tab pos="1257300" algn="l"/>
              </a:tabLst>
            </a:pPr>
            <a:r>
              <a:rPr lang="tr-TR" sz="2700" b="1">
                <a:solidFill>
                  <a:srgbClr val="CC0000"/>
                </a:solidFill>
                <a:latin typeface="Georgia" pitchFamily="18" charset="0"/>
              </a:rPr>
              <a:t>SPOR </a:t>
            </a:r>
            <a:r>
              <a:rPr lang="tr-TR" sz="2700" b="1" smtClean="0">
                <a:solidFill>
                  <a:srgbClr val="CC0000"/>
                </a:solidFill>
                <a:latin typeface="Georgia" pitchFamily="18" charset="0"/>
              </a:rPr>
              <a:t>KAYGI </a:t>
            </a:r>
            <a:r>
              <a:rPr lang="tr-TR" sz="2700" b="1" dirty="0">
                <a:solidFill>
                  <a:srgbClr val="CC0000"/>
                </a:solidFill>
                <a:latin typeface="Georgia" pitchFamily="18" charset="0"/>
              </a:rPr>
              <a:t>DÜŞMANIDIR.</a:t>
            </a:r>
            <a:r>
              <a:rPr lang="tr-TR" sz="2700" dirty="0">
                <a:latin typeface="Georgia" pitchFamily="18" charset="0"/>
              </a:rPr>
              <a:t>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4282" y="4817946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KAYGI 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DAMARLARDA DARALMAYA</a:t>
            </a: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VE DOLAYISIYLA HÜCREYE GİDEN KANIN  VE KANIN </a:t>
            </a:r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TAŞIDIĞI OKSİJENİN 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AZALMASINA NEDEN </a:t>
            </a:r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OLUR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. </a:t>
            </a:r>
          </a:p>
        </p:txBody>
      </p:sp>
      <p:pic>
        <p:nvPicPr>
          <p:cNvPr id="9219" name="Picture 3" descr="C:\Documents and Settings\Admin\Desktop\611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4" y="1357298"/>
            <a:ext cx="4286250" cy="3219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5288" y="3484584"/>
            <a:ext cx="80660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VUCUTTA RAHATLAMAYA SEBEP OLAN HORMONAL  MADDELERİN </a:t>
            </a:r>
            <a:endParaRPr lang="tr-TR" dirty="0">
              <a:solidFill>
                <a:srgbClr val="000066"/>
              </a:solidFill>
              <a:latin typeface="Georgia" pitchFamily="18" charset="0"/>
            </a:endParaRPr>
          </a:p>
          <a:p>
            <a:pPr algn="ctr"/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SALGILANMASINA KAPI AÇARKEN KAYGIYA  NEDEN OLAN HORMONAL MADDELERİN SALGILANMASINIDA ÖNLER.</a:t>
            </a:r>
            <a:r>
              <a:rPr lang="tr-TR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9750" y="333375"/>
            <a:ext cx="82089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000066"/>
                </a:solidFill>
                <a:latin typeface="Georgia" pitchFamily="18" charset="0"/>
              </a:rPr>
              <a:t>NEFES EGZERSİZİ VE DÜZENLİ FİZİKSEL  EGZERSİZ DAMARLARI GENİŞLETİR,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39750" y="1989138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800000"/>
                </a:solidFill>
                <a:latin typeface="Georgia" pitchFamily="18" charset="0"/>
              </a:rPr>
              <a:t>HÜCRELERE GİDEN KANIN ARTMASINI SAĞLAR,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749701" y="142852"/>
            <a:ext cx="4608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009650" algn="l"/>
              </a:tabLst>
            </a:pPr>
            <a:r>
              <a:rPr lang="tr-TR" dirty="0">
                <a:solidFill>
                  <a:srgbClr val="800000"/>
                </a:solidFill>
              </a:rPr>
              <a:t> </a:t>
            </a:r>
            <a:r>
              <a:rPr lang="tr-TR" b="1" dirty="0">
                <a:solidFill>
                  <a:srgbClr val="800000"/>
                </a:solidFill>
                <a:latin typeface="Georgia" pitchFamily="18" charset="0"/>
              </a:rPr>
              <a:t>NEFES EGZERSİZİ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14348" y="1000108"/>
            <a:ext cx="55007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NEFES AĞIR VE DERİNDEN ALINMALIDIR. BURUNDAN ALINMALIDIR. YAVAŞ ALINMALIDIR. </a:t>
            </a:r>
            <a:endParaRPr lang="tr-TR" sz="27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42910" y="5072074"/>
            <a:ext cx="540067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OYSA SAĞLIKLI NEFESTE CİĞERLERİN </a:t>
            </a: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TAMAMI DOLMALIDIR</a:t>
            </a:r>
            <a:r>
              <a:rPr lang="tr-TR" sz="2700" dirty="0">
                <a:solidFill>
                  <a:srgbClr val="000066"/>
                </a:solidFill>
                <a:latin typeface="Georgia" pitchFamily="18" charset="0"/>
              </a:rPr>
              <a:t>.</a:t>
            </a:r>
            <a:r>
              <a:rPr lang="tr-TR" sz="2700" dirty="0">
                <a:latin typeface="Georgia" pitchFamily="18" charset="0"/>
              </a:rPr>
              <a:t> 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346451" y="2924175"/>
            <a:ext cx="52975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HIZLI ALINIRSA  BURUN ÇEPERLERİ YAPIŞACAK, CİĞERLERİN ORTASI DOLACAKTIR.</a:t>
            </a:r>
            <a:r>
              <a:rPr lang="tr-TR" sz="27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42910" y="428604"/>
            <a:ext cx="5214974" cy="49398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3500" b="1" dirty="0">
                <a:solidFill>
                  <a:srgbClr val="000066"/>
                </a:solidFill>
                <a:latin typeface="Georgia" pitchFamily="18" charset="0"/>
              </a:rPr>
              <a:t>NEFES ALIRKEN ARALAR VERİLMELİDİR. </a:t>
            </a:r>
          </a:p>
          <a:p>
            <a:pPr algn="ctr"/>
            <a:r>
              <a:rPr lang="tr-TR" sz="3500" b="1" dirty="0">
                <a:solidFill>
                  <a:srgbClr val="000066"/>
                </a:solidFill>
                <a:latin typeface="Georgia" pitchFamily="18" charset="0"/>
              </a:rPr>
              <a:t>SIK SIK NEFES ALMAK </a:t>
            </a:r>
            <a:r>
              <a:rPr lang="tr-TR" sz="3500" b="1" dirty="0">
                <a:solidFill>
                  <a:srgbClr val="800000"/>
                </a:solidFill>
                <a:latin typeface="Georgia" pitchFamily="18" charset="0"/>
              </a:rPr>
              <a:t>BEYİN</a:t>
            </a:r>
            <a:r>
              <a:rPr lang="tr-TR" sz="3500" b="1" dirty="0">
                <a:solidFill>
                  <a:srgbClr val="000066"/>
                </a:solidFill>
                <a:latin typeface="Georgia" pitchFamily="18" charset="0"/>
              </a:rPr>
              <a:t> </a:t>
            </a:r>
            <a:endParaRPr lang="tr-TR" sz="3500" dirty="0">
              <a:solidFill>
                <a:srgbClr val="000066"/>
              </a:solidFill>
              <a:latin typeface="Georgia" pitchFamily="18" charset="0"/>
            </a:endParaRPr>
          </a:p>
          <a:p>
            <a:pPr algn="ctr"/>
            <a:r>
              <a:rPr lang="tr-TR" sz="3500" b="1" dirty="0">
                <a:solidFill>
                  <a:srgbClr val="000066"/>
                </a:solidFill>
                <a:latin typeface="Georgia" pitchFamily="18" charset="0"/>
              </a:rPr>
              <a:t>MERKEZİNDE KABONDİOKSİT </a:t>
            </a:r>
          </a:p>
          <a:p>
            <a:pPr algn="ctr"/>
            <a:r>
              <a:rPr lang="tr-TR" sz="3500" b="1" dirty="0" smtClean="0">
                <a:solidFill>
                  <a:srgbClr val="000066"/>
                </a:solidFill>
                <a:latin typeface="Georgia" pitchFamily="18" charset="0"/>
              </a:rPr>
              <a:t>MİKTARINI  </a:t>
            </a:r>
            <a:r>
              <a:rPr lang="tr-TR" sz="3500" b="1" dirty="0">
                <a:solidFill>
                  <a:srgbClr val="000066"/>
                </a:solidFill>
                <a:latin typeface="Georgia" pitchFamily="18" charset="0"/>
              </a:rPr>
              <a:t>ARTIRIR.</a:t>
            </a:r>
            <a:r>
              <a:rPr lang="tr-TR" sz="35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8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u="sng" dirty="0">
                <a:solidFill>
                  <a:srgbClr val="000066"/>
                </a:solidFill>
                <a:latin typeface="Georgia" pitchFamily="18" charset="0"/>
              </a:rPr>
              <a:t>KAYGI ;</a:t>
            </a:r>
            <a:r>
              <a:rPr lang="tr-TR" sz="2800" b="1" dirty="0">
                <a:latin typeface="Georgia" pitchFamily="18" charset="0"/>
              </a:rPr>
              <a:t> </a:t>
            </a: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ÜZÜNTÜ, TASA, SIKINTI, ENDİŞE DEMEKTİR.</a:t>
            </a:r>
            <a:r>
              <a:rPr lang="tr-TR" sz="28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u="sng" dirty="0">
                <a:solidFill>
                  <a:srgbClr val="000066"/>
                </a:solidFill>
                <a:latin typeface="Georgia" pitchFamily="18" charset="0"/>
              </a:rPr>
              <a:t>SIKINTI ;</a:t>
            </a:r>
            <a:r>
              <a:rPr lang="tr-TR" sz="2800" b="1" dirty="0">
                <a:latin typeface="Georgia" pitchFamily="18" charset="0"/>
              </a:rPr>
              <a:t> </a:t>
            </a:r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DEĞİŞİK NEDENLERDEN </a:t>
            </a:r>
          </a:p>
          <a:p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KAYNAKLANAN RUHSAL </a:t>
            </a:r>
          </a:p>
          <a:p>
            <a:r>
              <a:rPr lang="tr-TR" sz="2800" b="1" dirty="0">
                <a:solidFill>
                  <a:srgbClr val="800000"/>
                </a:solidFill>
                <a:latin typeface="Georgia" pitchFamily="18" charset="0"/>
              </a:rPr>
              <a:t>YORGUNLUK ANLAMINA GELİR.</a:t>
            </a:r>
            <a:endParaRPr lang="tr-TR" sz="28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027655" y="3213100"/>
            <a:ext cx="41878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u="sng" dirty="0">
                <a:solidFill>
                  <a:srgbClr val="800000"/>
                </a:solidFill>
                <a:latin typeface="Georgia" pitchFamily="18" charset="0"/>
              </a:rPr>
              <a:t>TASA ;</a:t>
            </a:r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 KEDER, GAM, KAYGI, TEDİRGİN EDİCİ DURUMDUR.</a:t>
            </a:r>
            <a:r>
              <a:rPr lang="tr-TR" sz="28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059376" y="4868863"/>
            <a:ext cx="39417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u="sng" dirty="0">
                <a:solidFill>
                  <a:srgbClr val="800000"/>
                </a:solidFill>
                <a:latin typeface="Georgia" pitchFamily="18" charset="0"/>
              </a:rPr>
              <a:t>ENDİŞE</a:t>
            </a:r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 İSE TASA, KORGU VE KAYGI ANLAMLARINI KARŞILAR.</a:t>
            </a:r>
            <a:r>
              <a:rPr lang="tr-TR" sz="28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4098" name="Picture 2" descr="D:\Resimlerim\SUNU RESİMLERİ\YAZISIZ RESİMLER\KAYGI-ŞİDDET-KORKU\STRESS\2625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4303089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28596" y="714356"/>
            <a:ext cx="421484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BEDENİ KONTROL ETMEK SOLUNUMLA BAŞLAR. DOĞRU VE DERİN NEFES ALMAK DAMARLARI GENİŞLETİR. KANIN BEDENİN EN UÇ NOKTALARINA KADAR, GİTMESİNİ SAĞLAR. KANDAKİ OKSİJENDE BÖYLECE VUCUTTA YAYILIR.</a:t>
            </a:r>
            <a:r>
              <a:rPr lang="tr-TR" sz="27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6386" name="Picture 2" descr="D:\Resimlerim\SUNU RESİMLERİ\YAZISIZ RESİMLER\KAYGI-ŞİDDET-KORKU\STRESS\42-15137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479" y="1357298"/>
            <a:ext cx="3937801" cy="4191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4185" y="1484313"/>
            <a:ext cx="56165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BURNUNUZDAN DERİN DERİN NEFESLER  ALIN.</a:t>
            </a:r>
          </a:p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NEFESİ 3 – 4 SANİYE </a:t>
            </a:r>
          </a:p>
          <a:p>
            <a:r>
              <a:rPr lang="tr-TR" b="1" dirty="0">
                <a:solidFill>
                  <a:srgbClr val="000066"/>
                </a:solidFill>
                <a:latin typeface="Georgia" pitchFamily="18" charset="0"/>
              </a:rPr>
              <a:t>İÇİNİZDE TUTUN.</a:t>
            </a:r>
            <a:r>
              <a:rPr lang="tr-TR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3850" y="115888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800000"/>
                </a:solidFill>
                <a:latin typeface="Georgia" pitchFamily="18" charset="0"/>
              </a:rPr>
              <a:t>ÖYLEYSE NEFES ALMA ÇALIŞMALARI YAPIN. ÖNCE ARKANIZA YASLANIN.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60394" y="3857628"/>
            <a:ext cx="86407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071563" algn="l"/>
              </a:tabLst>
            </a:pPr>
            <a:r>
              <a:rPr lang="tr-TR" b="1" dirty="0">
                <a:solidFill>
                  <a:srgbClr val="800000"/>
                </a:solidFill>
                <a:latin typeface="Georgia" pitchFamily="18" charset="0"/>
              </a:rPr>
              <a:t>SONRADA AĞZINIZDAN BIRAKIN. 6-7 KEZ TEKRAR EDİN. OKSİJEN KİŞİ İÇİN ÇOK ÖNEMLİ OLMAKLA BERABER KİŞİNİN ALDIĞI OKSİJENİN YÜZDE YİRMİSİNİ BEYİN KULLANIR.</a:t>
            </a:r>
            <a:r>
              <a:rPr lang="tr-TR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57158" y="260350"/>
            <a:ext cx="828680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BEYİNE DAHA FAZLA OKSİJEN GİTMESİNİ SAĞLAYACAK NEFES ÇALIŞMALARI SİZİ </a:t>
            </a: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GEVŞETECEK, RAHATLATACAK,</a:t>
            </a: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 ZAMANLADA  KAYGINIZI </a:t>
            </a:r>
            <a:endParaRPr lang="tr-TR" sz="2700" dirty="0">
              <a:solidFill>
                <a:srgbClr val="000066"/>
              </a:solidFill>
              <a:latin typeface="Georgia" pitchFamily="18" charset="0"/>
            </a:endParaRP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KONTROL ETMENİZİ SAĞLAYACAKTIR.  </a:t>
            </a:r>
          </a:p>
        </p:txBody>
      </p:sp>
      <p:pic>
        <p:nvPicPr>
          <p:cNvPr id="15362" name="Picture 2" descr="D:\Resimlerim\SUNU RESİMLERİ\YAZISIZ RESİMLER\KAYGI-ŞİDDET-KORKU\STRESS\Kopyası 42-1805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6822300" cy="32956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95288" y="3915511"/>
            <a:ext cx="83534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CİĞERLERİNİZ TAM OLARAK DOLUYOR, CİĞERLERİNİZDEKİ HAVA DİYAFRAMA BASKI YAPIYOR, KARIN BOŞLUĞUNUZ ŞİŞİYOR VE GÖBEK  ALTINDAKİ ELİNİZ DIŞARIYA DOĞRU İTİLİYORSA İŞLEMİ DOĞRU YAPMIŞSINIZ.</a:t>
            </a:r>
            <a:r>
              <a:rPr lang="tr-TR" sz="27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35005" y="285728"/>
            <a:ext cx="835183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GÖZLERİNİZİ KAPATIN. SAĞ ELİNİZİ GÖBEK ALTINA KOYUN. SOL ELİNİZİ KALP HİZASINDA GÖĞSÜNÜZE. YAVAŞ YAVAŞ BURNUNUZDAN NEFES ALMAYA BAŞLAYIN.</a:t>
            </a:r>
            <a:r>
              <a:rPr lang="tr-TR" sz="2700" dirty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835150" y="333375"/>
            <a:ext cx="5392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HER ZAMAN OLUMLU</a:t>
            </a:r>
          </a:p>
          <a:p>
            <a:pPr algn="ctr"/>
            <a:r>
              <a:rPr lang="tr-TR" b="1">
                <a:solidFill>
                  <a:srgbClr val="CC0000"/>
                </a:solidFill>
                <a:latin typeface="Georgia" pitchFamily="18" charset="0"/>
              </a:rPr>
              <a:t> DÜŞÜNMEYE ÇALIŞIN.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14348" y="5500702"/>
            <a:ext cx="79296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GÜNE KAHVALTI YAPARAK </a:t>
            </a:r>
            <a:r>
              <a:rPr lang="tr-TR" sz="2800" b="1" dirty="0" smtClean="0">
                <a:solidFill>
                  <a:srgbClr val="000066"/>
                </a:solidFill>
                <a:latin typeface="Georgia" pitchFamily="18" charset="0"/>
              </a:rPr>
              <a:t> BAŞLAYIN</a:t>
            </a:r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. </a:t>
            </a:r>
            <a:r>
              <a:rPr lang="tr-TR" sz="2800" b="1" dirty="0" smtClean="0">
                <a:solidFill>
                  <a:srgbClr val="000066"/>
                </a:solidFill>
                <a:latin typeface="Georgia" pitchFamily="18" charset="0"/>
              </a:rPr>
              <a:t> BESLENMENİZE  DİKKAT </a:t>
            </a:r>
            <a:r>
              <a:rPr lang="tr-TR" sz="2800" b="1" dirty="0">
                <a:solidFill>
                  <a:srgbClr val="000066"/>
                </a:solidFill>
                <a:latin typeface="Georgia" pitchFamily="18" charset="0"/>
              </a:rPr>
              <a:t>EDİN. </a:t>
            </a:r>
          </a:p>
        </p:txBody>
      </p:sp>
      <p:pic>
        <p:nvPicPr>
          <p:cNvPr id="3074" name="Picture 2" descr="D:\Resimlerim\SUNU RESİMLERİ\YAZISIZ RESİMLER\Beslenme ve Gıda\Yemek ve Kişi\Kopyası 42-19542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01094"/>
            <a:ext cx="3263920" cy="3613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71472" y="285728"/>
            <a:ext cx="807249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SORUNLARINIZI, SIKINTILARINIZI 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ÇEVRENİZDE Kİ İNSANLARLA </a:t>
            </a:r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 PAYLAŞIN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. </a:t>
            </a:r>
            <a:r>
              <a:rPr lang="tr-TR" sz="2700" b="1" dirty="0" smtClean="0">
                <a:solidFill>
                  <a:srgbClr val="000066"/>
                </a:solidFill>
                <a:latin typeface="Georgia" pitchFamily="18" charset="0"/>
              </a:rPr>
              <a:t> AİLENİZLE</a:t>
            </a:r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, REHBER ÖĞRETMENİNİZLE, </a:t>
            </a: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ARKADAŞLARINIZLA.</a:t>
            </a:r>
          </a:p>
          <a:p>
            <a:pPr algn="ctr"/>
            <a:r>
              <a:rPr lang="tr-TR" sz="2700" b="1" dirty="0">
                <a:solidFill>
                  <a:srgbClr val="000066"/>
                </a:solidFill>
                <a:latin typeface="Georgia" pitchFamily="18" charset="0"/>
              </a:rPr>
              <a:t>NEŞELİ OLMAYA ÇALIŞIN. </a:t>
            </a:r>
          </a:p>
        </p:txBody>
      </p:sp>
      <p:pic>
        <p:nvPicPr>
          <p:cNvPr id="10242" name="Picture 2" descr="D:\Resimlerim\SUNU RESİMLERİ\YAZISIZ RESİMLER\DERS ÇALIŞMA VE DERSLER\Ev Ödevi\42-1834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972" y="2779713"/>
            <a:ext cx="5698110" cy="3792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519143" y="854075"/>
            <a:ext cx="8410575" cy="4359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Georgia" pitchFamily="18" charset="0"/>
              </a:rPr>
              <a:t>BAŞKALARI ADINA DÜŞÜNMEYİN.  </a:t>
            </a:r>
          </a:p>
          <a:p>
            <a:pPr algn="ctr"/>
            <a:r>
              <a:rPr lang="tr-TR" sz="4000" b="1" dirty="0">
                <a:solidFill>
                  <a:srgbClr val="006600"/>
                </a:solidFill>
                <a:latin typeface="Georgia" pitchFamily="18" charset="0"/>
              </a:rPr>
              <a:t>BAŞKALARININ SİZİN İÇİN NE DÜŞÜNECEKLERİNİ DÜŞÜNEREK </a:t>
            </a:r>
          </a:p>
          <a:p>
            <a:pPr algn="ctr"/>
            <a:r>
              <a:rPr lang="tr-TR" sz="4000" b="1" dirty="0">
                <a:solidFill>
                  <a:srgbClr val="006600"/>
                </a:solidFill>
                <a:latin typeface="Georgia" pitchFamily="18" charset="0"/>
              </a:rPr>
              <a:t>GEREKSİZ YERE KENDİNİZİ </a:t>
            </a:r>
          </a:p>
          <a:p>
            <a:pPr algn="ctr"/>
            <a:r>
              <a:rPr lang="tr-TR" sz="4000" b="1" dirty="0">
                <a:solidFill>
                  <a:srgbClr val="006600"/>
                </a:solidFill>
                <a:latin typeface="Georgia" pitchFamily="18" charset="0"/>
              </a:rPr>
              <a:t>YIPRAMAYIN.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429124" y="2714620"/>
            <a:ext cx="379253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3300" b="1" dirty="0">
                <a:solidFill>
                  <a:srgbClr val="000066"/>
                </a:solidFill>
                <a:latin typeface="Georgia" pitchFamily="18" charset="0"/>
              </a:rPr>
              <a:t>BİR BİREY OLDUĞUNUZU DÜŞÜNÜN. 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57158" y="142852"/>
            <a:ext cx="821537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AZİMLİ OLUN VE HEDEFLERİNİZE </a:t>
            </a:r>
          </a:p>
          <a:p>
            <a:pPr algn="ctr"/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ULAŞABİLMEK İÇİN ÇALIŞIN. KENDİNİZE  DEĞER VERİN.</a:t>
            </a:r>
            <a:r>
              <a:rPr lang="tr-TR" sz="27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857224" y="5857892"/>
            <a:ext cx="8143932" cy="4770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500" b="1" dirty="0">
                <a:solidFill>
                  <a:srgbClr val="800000"/>
                </a:solidFill>
                <a:latin typeface="Georgia" pitchFamily="18" charset="0"/>
              </a:rPr>
              <a:t>KENDİNİZİ BAŞKALARI İLE </a:t>
            </a:r>
            <a:r>
              <a:rPr lang="tr-TR" sz="2500" b="1" dirty="0" smtClean="0">
                <a:solidFill>
                  <a:srgbClr val="800000"/>
                </a:solidFill>
                <a:latin typeface="Georgia" pitchFamily="18" charset="0"/>
              </a:rPr>
              <a:t>KIYASLAMAYIN.</a:t>
            </a:r>
            <a:endParaRPr lang="tr-TR" sz="25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Admin\Desktop\stress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007423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simlerim\SUNU RESİMLERİ\YAZISIZ RESİMLER\ZAMAN\42-1608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30250"/>
            <a:ext cx="8128000" cy="53975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85786" y="85723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C0000"/>
                </a:solidFill>
              </a:rPr>
              <a:t>NEREYE GİTTİĞİNİ BİLMİYORSAN GİTTİĞİN YOLUN BİR ÖNEMİ YOKTUR.</a:t>
            </a:r>
            <a:endParaRPr lang="tr-T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28596" y="214290"/>
            <a:ext cx="850112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300" b="1" dirty="0">
                <a:solidFill>
                  <a:srgbClr val="000066"/>
                </a:solidFill>
                <a:latin typeface="Georgia" pitchFamily="18" charset="0"/>
              </a:rPr>
              <a:t>SINAV SONUCU İLE İLGİLİ KAYGI GELECEKLE İLGİLİ BİR KAYGIDIR. AMA GELECEK HENÜZ GELMEMİŞTİR. GELMEMİŞ BİR GELECEKTE NELER YAŞANACAĞINI KİMSE BİLEMEZ. </a:t>
            </a:r>
            <a:endParaRPr lang="tr-TR" sz="23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500034" y="5648348"/>
            <a:ext cx="7753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700" b="1" dirty="0">
                <a:solidFill>
                  <a:srgbClr val="800000"/>
                </a:solidFill>
                <a:latin typeface="Georgia" pitchFamily="18" charset="0"/>
              </a:rPr>
              <a:t>BİLİNMEYEN ŞEYLERDEN DOLAYI ENDİŞELENMEYİN.</a:t>
            </a:r>
          </a:p>
        </p:txBody>
      </p:sp>
      <p:pic>
        <p:nvPicPr>
          <p:cNvPr id="2050" name="Picture 2" descr="D:\Resimlerim\SUNU RESİMLERİ\YAZISIZ RESİMLER\HAYVAN RESİMLERİ\NT5466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5222134" cy="3500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88" y="571480"/>
            <a:ext cx="5905500" cy="51847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KAYGILI ÖĞRENCİ 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000099"/>
                </a:solidFill>
                <a:latin typeface="Georgia" pitchFamily="18" charset="0"/>
              </a:rPr>
              <a:t>SIKINTILI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TASALI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000099"/>
                </a:solidFill>
                <a:latin typeface="Georgia" pitchFamily="18" charset="0"/>
              </a:rPr>
              <a:t>DERTLİ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GAMLI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000099"/>
                </a:solidFill>
                <a:latin typeface="Georgia" pitchFamily="18" charset="0"/>
              </a:rPr>
              <a:t>STRESLİ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KORKULU ÖĞRENCİ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714348" y="428604"/>
            <a:ext cx="7572428" cy="2400657"/>
          </a:xfrm>
          <a:prstGeom prst="rect">
            <a:avLst/>
          </a:prstGeom>
          <a:solidFill>
            <a:srgbClr val="35628B"/>
          </a:solidFill>
          <a:ln>
            <a:solidFill>
              <a:srgbClr val="35628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SEMİNER BİTMİŞTİR. SORULARINIZI SORABİLİRSİNİZ.</a:t>
            </a:r>
            <a:endParaRPr lang="tr-TR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403648" y="4809192"/>
            <a:ext cx="6429420" cy="1477328"/>
          </a:xfrm>
          <a:prstGeom prst="rect">
            <a:avLst/>
          </a:prstGeom>
          <a:solidFill>
            <a:srgbClr val="9A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AHMET TOPLU</a:t>
            </a:r>
          </a:p>
          <a:p>
            <a:pPr algn="ctr"/>
            <a:r>
              <a:rPr lang="tr-TR" sz="4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REHBER ÖĞR.</a:t>
            </a:r>
            <a:endParaRPr lang="tr-TR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889" y="765175"/>
            <a:ext cx="6048375" cy="51847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ÇALIŞAN ÖĞRENCİ 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latin typeface="Georgia" pitchFamily="18" charset="0"/>
              </a:rPr>
              <a:t>BAŞARILI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DÜZENLİ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latin typeface="Georgia" pitchFamily="18" charset="0"/>
              </a:rPr>
              <a:t>PLANLI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İRADELİ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latin typeface="Georgia" pitchFamily="18" charset="0"/>
              </a:rPr>
              <a:t>AMAÇLI ÖĞRENCİ</a:t>
            </a:r>
          </a:p>
          <a:p>
            <a:pPr eaLnBrk="1" hangingPunct="1">
              <a:buFontTx/>
              <a:buNone/>
            </a:pPr>
            <a:r>
              <a:rPr lang="tr-TR" sz="4000" b="1" dirty="0" smtClean="0">
                <a:solidFill>
                  <a:srgbClr val="800000"/>
                </a:solidFill>
                <a:latin typeface="Georgia" pitchFamily="18" charset="0"/>
              </a:rPr>
              <a:t>GAYRETLİ ÖĞRENCİ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42910" y="188913"/>
            <a:ext cx="8286808" cy="2227262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Georgia" pitchFamily="18" charset="0"/>
              </a:rPr>
              <a:t>KAYGILI ÖĞRENCİ KAZANDIĞI VE KAZANAMADIĞI DEĞİŞİK ANLARI CANLANDIRIR. HAYALİNDE ÇEVRESİNİN TEPKİSİNİ ÖLÇER. SUSADIKÇA DENİZ SUYU İÇEN BİR İNSANIN MİSALİ</a:t>
            </a:r>
            <a:r>
              <a:rPr lang="tr-TR" sz="2800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7170" name="Picture 2" descr="D:\BELGELERİM\SUNU ÇALIŞMA\SINAV KAYGISI\resim\AXR00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35272"/>
            <a:ext cx="4216400" cy="393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42910" y="333375"/>
            <a:ext cx="7858180" cy="1920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Georgia" pitchFamily="18" charset="0"/>
              </a:rPr>
              <a:t>ÖĞENCİLERİN YOĞUNLAŞTIKLARI KAYGI ALANLARI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14348" y="3429000"/>
            <a:ext cx="3101969" cy="1323439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 dirty="0">
                <a:solidFill>
                  <a:schemeClr val="bg1"/>
                </a:solidFill>
                <a:latin typeface="Georgia" pitchFamily="18" charset="0"/>
              </a:rPr>
              <a:t>SINAVA HAZIRLIK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15008" y="3357562"/>
            <a:ext cx="2848003" cy="132343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 dirty="0">
                <a:solidFill>
                  <a:schemeClr val="bg1"/>
                </a:solidFill>
                <a:latin typeface="Georgia" pitchFamily="18" charset="0"/>
              </a:rPr>
              <a:t>SINAV SONUCU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1223</Words>
  <Application>Microsoft Office PowerPoint</Application>
  <PresentationFormat>Ekran Gösterisi (4:3)</PresentationFormat>
  <Paragraphs>188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 SINAV KAYGISI</dc:title>
  <dc:subject>Makale ve Sunu Bölümü</dc:subject>
  <dc:creator>Rehberlik Saati</dc:creator>
  <cp:keywords>Rehberlik Saati</cp:keywords>
  <dc:description>www.rehberliksaati.com ÖSS ve LGS'de UZMAN</dc:description>
  <cp:lastModifiedBy>Progressive</cp:lastModifiedBy>
  <cp:revision>686</cp:revision>
  <dcterms:created xsi:type="dcterms:W3CDTF">2006-01-22T19:50:57Z</dcterms:created>
  <dcterms:modified xsi:type="dcterms:W3CDTF">2017-05-15T07:25:27Z</dcterms:modified>
  <cp:category>Rehberlik Saati</cp:category>
</cp:coreProperties>
</file>